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90" r:id="rId2"/>
    <p:sldId id="300" r:id="rId3"/>
    <p:sldId id="281" r:id="rId4"/>
    <p:sldId id="291" r:id="rId5"/>
    <p:sldId id="292" r:id="rId6"/>
    <p:sldId id="306" r:id="rId7"/>
    <p:sldId id="301" r:id="rId8"/>
    <p:sldId id="302" r:id="rId9"/>
    <p:sldId id="303" r:id="rId10"/>
    <p:sldId id="307" r:id="rId11"/>
    <p:sldId id="295" r:id="rId12"/>
    <p:sldId id="304" r:id="rId13"/>
    <p:sldId id="263" r:id="rId14"/>
    <p:sldId id="308" r:id="rId15"/>
    <p:sldId id="310" r:id="rId16"/>
    <p:sldId id="311" r:id="rId17"/>
    <p:sldId id="305" r:id="rId18"/>
    <p:sldId id="288" r:id="rId19"/>
    <p:sldId id="273" r:id="rId20"/>
    <p:sldId id="299" r:id="rId2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p15:clr>
            <a:srgbClr val="A4A3A4"/>
          </p15:clr>
        </p15:guide>
        <p15:guide id="2" orient="horz" pos="3208">
          <p15:clr>
            <a:srgbClr val="A4A3A4"/>
          </p15:clr>
        </p15:guide>
        <p15:guide id="3" pos="2880">
          <p15:clr>
            <a:srgbClr val="A4A3A4"/>
          </p15:clr>
        </p15:guide>
        <p15:guide id="4" pos="5624">
          <p15:clr>
            <a:srgbClr val="A4A3A4"/>
          </p15:clr>
        </p15:guide>
        <p15:guide id="5" orient="horz" pos="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2F5"/>
    <a:srgbClr val="F4F5F2"/>
    <a:srgbClr val="3043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6" d="100"/>
          <a:sy n="96" d="100"/>
        </p:scale>
        <p:origin x="84" y="96"/>
      </p:cViewPr>
      <p:guideLst>
        <p:guide pos="136"/>
        <p:guide orient="horz" pos="3208"/>
        <p:guide pos="2880"/>
        <p:guide pos="5624"/>
        <p:guide orient="horz" pos="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03624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8147154" y="105427"/>
            <a:ext cx="819654" cy="692361"/>
            <a:chOff x="2992437" y="0"/>
            <a:chExt cx="2543175" cy="2148217"/>
          </a:xfrm>
          <a:solidFill>
            <a:srgbClr val="304371"/>
          </a:solidFill>
        </p:grpSpPr>
        <p:grpSp>
          <p:nvGrpSpPr>
            <p:cNvPr id="8" name="组合 7"/>
            <p:cNvGrpSpPr/>
            <p:nvPr/>
          </p:nvGrpSpPr>
          <p:grpSpPr>
            <a:xfrm>
              <a:off x="2992437" y="1183017"/>
              <a:ext cx="2543175" cy="965200"/>
              <a:chOff x="3297238" y="2879725"/>
              <a:chExt cx="2543175" cy="965200"/>
            </a:xfrm>
            <a:grpFill/>
          </p:grpSpPr>
          <p:sp>
            <p:nvSpPr>
              <p:cNvPr id="20"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 name="组合 8"/>
            <p:cNvGrpSpPr/>
            <p:nvPr/>
          </p:nvGrpSpPr>
          <p:grpSpPr>
            <a:xfrm>
              <a:off x="3763962" y="0"/>
              <a:ext cx="1069105" cy="1067923"/>
              <a:chOff x="3851276" y="1292225"/>
              <a:chExt cx="1435100" cy="1433513"/>
            </a:xfrm>
            <a:grpFill/>
          </p:grpSpPr>
          <p:sp>
            <p:nvSpPr>
              <p:cNvPr id="10"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1"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
        <p:nvSpPr>
          <p:cNvPr id="30" name="Picture Placeholder 7"/>
          <p:cNvSpPr>
            <a:spLocks noGrp="1"/>
          </p:cNvSpPr>
          <p:nvPr>
            <p:ph type="pic" sz="quarter" idx="14"/>
          </p:nvPr>
        </p:nvSpPr>
        <p:spPr>
          <a:xfrm>
            <a:off x="23090" y="1229219"/>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1" name="Picture Placeholder 7"/>
          <p:cNvSpPr>
            <a:spLocks noGrp="1"/>
          </p:cNvSpPr>
          <p:nvPr>
            <p:ph type="pic" sz="quarter" idx="15"/>
          </p:nvPr>
        </p:nvSpPr>
        <p:spPr>
          <a:xfrm>
            <a:off x="3061854"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2" name="Picture Placeholder 7"/>
          <p:cNvSpPr>
            <a:spLocks noGrp="1"/>
          </p:cNvSpPr>
          <p:nvPr>
            <p:ph type="pic" sz="quarter" idx="16"/>
          </p:nvPr>
        </p:nvSpPr>
        <p:spPr>
          <a:xfrm>
            <a:off x="6100618"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309860"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5"/>
          </p:nvPr>
        </p:nvSpPr>
        <p:spPr>
          <a:xfrm>
            <a:off x="3348624"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Picture Placeholder 7"/>
          <p:cNvSpPr>
            <a:spLocks noGrp="1"/>
          </p:cNvSpPr>
          <p:nvPr>
            <p:ph type="pic" sz="quarter" idx="16"/>
          </p:nvPr>
        </p:nvSpPr>
        <p:spPr>
          <a:xfrm>
            <a:off x="6387388"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6" name="矩形 15"/>
          <p:cNvSpPr/>
          <p:nvPr userDrawn="1"/>
        </p:nvSpPr>
        <p:spPr>
          <a:xfrm>
            <a:off x="309860" y="2805681"/>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3348624"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6387388"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147154" y="105427"/>
            <a:ext cx="819654" cy="692361"/>
            <a:chOff x="2992437" y="0"/>
            <a:chExt cx="2543175" cy="2148217"/>
          </a:xfrm>
          <a:solidFill>
            <a:srgbClr val="304371"/>
          </a:solidFill>
        </p:grpSpPr>
        <p:grpSp>
          <p:nvGrpSpPr>
            <p:cNvPr id="9" name="组合 8"/>
            <p:cNvGrpSpPr/>
            <p:nvPr/>
          </p:nvGrpSpPr>
          <p:grpSpPr>
            <a:xfrm>
              <a:off x="2992437" y="1183017"/>
              <a:ext cx="2543175" cy="965200"/>
              <a:chOff x="3297238" y="2879725"/>
              <a:chExt cx="2543175" cy="965200"/>
            </a:xfrm>
            <a:grpFill/>
          </p:grpSpPr>
          <p:sp>
            <p:nvSpPr>
              <p:cNvPr id="27"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3"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4"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5"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0" name="组合 9"/>
            <p:cNvGrpSpPr/>
            <p:nvPr/>
          </p:nvGrpSpPr>
          <p:grpSpPr>
            <a:xfrm>
              <a:off x="3763962" y="0"/>
              <a:ext cx="1069105" cy="1067923"/>
              <a:chOff x="3851276" y="1292225"/>
              <a:chExt cx="1435100" cy="1433513"/>
            </a:xfrm>
            <a:grpFill/>
          </p:grpSpPr>
          <p:sp>
            <p:nvSpPr>
              <p:cNvPr id="11"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2018/3/30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2018/3/30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31" name="矩形 30"/>
          <p:cNvSpPr/>
          <p:nvPr/>
        </p:nvSpPr>
        <p:spPr bwMode="auto">
          <a:xfrm>
            <a:off x="2858685" y="2051314"/>
            <a:ext cx="3416320" cy="523220"/>
          </a:xfrm>
          <a:prstGeom prst="rect">
            <a:avLst/>
          </a:prstGeom>
        </p:spPr>
        <p:txBody>
          <a:bodyPr wrap="none">
            <a:spAutoFit/>
          </a:bodyPr>
          <a:lstStyle/>
          <a:p>
            <a:pPr algn="ctr">
              <a:defRPr/>
            </a:pPr>
            <a:r>
              <a:rPr lang="zh-CN" altLang="en-US" sz="28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云总机运营管理系统</a:t>
            </a:r>
            <a:endPar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2489105" y="2663081"/>
            <a:ext cx="4155479" cy="307777"/>
          </a:xfrm>
          <a:prstGeom prst="rect">
            <a:avLst/>
          </a:prstGeom>
        </p:spPr>
        <p:txBody>
          <a:bodyPr wrap="square">
            <a:spAutoFit/>
          </a:bodyPr>
          <a:lstStyle/>
          <a:p>
            <a:pPr algn="ctr"/>
            <a:r>
              <a:rPr lang="zh-CN" altLang="en-US" sz="1400" dirty="0" smtClean="0">
                <a:solidFill>
                  <a:schemeClr val="accent1"/>
                </a:solidFill>
                <a:latin typeface="Arial" panose="020B0604020202020204"/>
              </a:rPr>
              <a:t>答辩人</a:t>
            </a:r>
            <a:r>
              <a:rPr lang="zh-CN" altLang="en-US" sz="1400" dirty="0" smtClean="0">
                <a:solidFill>
                  <a:schemeClr val="accent1"/>
                </a:solidFill>
                <a:latin typeface="Arial" panose="020B0604020202020204"/>
              </a:rPr>
              <a:t>：张哲先</a:t>
            </a:r>
            <a:endParaRPr lang="zh-CN" altLang="en-US" sz="1400" dirty="0">
              <a:solidFill>
                <a:schemeClr val="accent1"/>
              </a:solidFill>
              <a:latin typeface="Arial" panose="020B0604020202020204"/>
            </a:endParaRPr>
          </a:p>
        </p:txBody>
      </p:sp>
      <p:sp>
        <p:nvSpPr>
          <p:cNvPr id="38" name="矩形 37"/>
          <p:cNvSpPr/>
          <p:nvPr/>
        </p:nvSpPr>
        <p:spPr>
          <a:xfrm>
            <a:off x="2962087" y="3047000"/>
            <a:ext cx="3209513" cy="373628"/>
          </a:xfrm>
          <a:prstGeom prst="rect">
            <a:avLst/>
          </a:prstGeom>
        </p:spPr>
        <p:txBody>
          <a:bodyPr wrap="square">
            <a:spAutoFit/>
          </a:bodyPr>
          <a:lstStyle/>
          <a:p>
            <a:pPr lvl="0" algn="ctr">
              <a:lnSpc>
                <a:spcPct val="150000"/>
              </a:lnSpc>
            </a:pPr>
            <a:r>
              <a:rPr lang="zh-CN" altLang="en-US" sz="1400" dirty="0">
                <a:solidFill>
                  <a:schemeClr val="accent1"/>
                </a:solidFill>
                <a:latin typeface="Arial" panose="020B0604020202020204"/>
              </a:rPr>
              <a:t>专业：计算机科学与技术</a:t>
            </a:r>
            <a:endParaRPr lang="en-US" altLang="zh-CN" sz="1400" dirty="0">
              <a:solidFill>
                <a:schemeClr val="accent1"/>
              </a:solidFill>
              <a:latin typeface="Arial" panose="020B0604020202020204"/>
            </a:endParaRPr>
          </a:p>
        </p:txBody>
      </p:sp>
      <p:cxnSp>
        <p:nvCxnSpPr>
          <p:cNvPr id="40" name="直接连接符 39"/>
          <p:cNvCxnSpPr/>
          <p:nvPr/>
        </p:nvCxnSpPr>
        <p:spPr>
          <a:xfrm>
            <a:off x="3628103" y="3029850"/>
            <a:ext cx="19172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菱形 1"/>
          <p:cNvSpPr/>
          <p:nvPr/>
        </p:nvSpPr>
        <p:spPr>
          <a:xfrm>
            <a:off x="2233142" y="286843"/>
            <a:ext cx="4667405" cy="466740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bwMode="auto">
          <a:xfrm>
            <a:off x="278388" y="4667204"/>
            <a:ext cx="947695"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2018-3-31</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AFBC63D2-99F5-42F3-9B9F-1C31358D719B}"/>
              </a:ext>
            </a:extLst>
          </p:cNvPr>
          <p:cNvSpPr/>
          <p:nvPr/>
        </p:nvSpPr>
        <p:spPr bwMode="auto">
          <a:xfrm>
            <a:off x="3814074" y="1283955"/>
            <a:ext cx="1505540" cy="769441"/>
          </a:xfrm>
          <a:prstGeom prst="rect">
            <a:avLst/>
          </a:prstGeom>
        </p:spPr>
        <p:txBody>
          <a:bodyPr wrap="none">
            <a:spAutoFit/>
          </a:bodyPr>
          <a:lstStyle/>
          <a:p>
            <a:pPr algn="ctr">
              <a:defRPr/>
            </a:pPr>
            <a:r>
              <a:rPr lang="en-US" altLang="zh-CN" sz="4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zh-CN" altLang="en-US" sz="4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纯音乐 - 爱的协奏曲 - concerto pour unr j">
            <a:hlinkClick r:id="" action="ppaction://media"/>
            <a:extLst>
              <a:ext uri="{FF2B5EF4-FFF2-40B4-BE49-F238E27FC236}">
                <a16:creationId xmlns:a16="http://schemas.microsoft.com/office/drawing/2014/main" id="{36B10030-2479-4550-9220-F04F30D103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751" y="127066"/>
            <a:ext cx="300988" cy="300988"/>
          </a:xfrm>
          <a:prstGeom prst="rect">
            <a:avLst/>
          </a:prstGeom>
        </p:spPr>
      </p:pic>
      <p:sp>
        <p:nvSpPr>
          <p:cNvPr id="13" name="矩形 12"/>
          <p:cNvSpPr/>
          <p:nvPr/>
        </p:nvSpPr>
        <p:spPr>
          <a:xfrm>
            <a:off x="2489105" y="3456511"/>
            <a:ext cx="4155479" cy="307777"/>
          </a:xfrm>
          <a:prstGeom prst="rect">
            <a:avLst/>
          </a:prstGeom>
        </p:spPr>
        <p:txBody>
          <a:bodyPr wrap="square">
            <a:spAutoFit/>
          </a:bodyPr>
          <a:lstStyle/>
          <a:p>
            <a:pPr algn="ctr"/>
            <a:r>
              <a:rPr lang="zh-CN" altLang="en-US" sz="1400" dirty="0" smtClean="0">
                <a:solidFill>
                  <a:schemeClr val="accent1"/>
                </a:solidFill>
                <a:latin typeface="Arial" panose="020B0604020202020204"/>
              </a:rPr>
              <a:t>指导老师：楼俊钢</a:t>
            </a:r>
            <a:endParaRPr lang="zh-CN" altLang="en-US" sz="1400" dirty="0">
              <a:solidFill>
                <a:schemeClr val="accent1"/>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2000"/>
                                        <p:tgtEl>
                                          <p:spTgt spid="3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heel(1)">
                                      <p:cBhvr>
                                        <p:cTn id="10" dur="2000"/>
                                        <p:tgtEl>
                                          <p:spTgt spid="3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heel(1)">
                                      <p:cBhvr>
                                        <p:cTn id="13" dur="2000"/>
                                        <p:tgtEl>
                                          <p:spTgt spid="38"/>
                                        </p:tgtEl>
                                      </p:cBhvr>
                                    </p:animEffect>
                                  </p:childTnLst>
                                </p:cTn>
                              </p:par>
                              <p:par>
                                <p:cTn id="14" presetID="21" presetClass="entr" presetSubtype="1"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heel(1)">
                                      <p:cBhvr>
                                        <p:cTn id="16" dur="2000"/>
                                        <p:tgtEl>
                                          <p:spTgt spid="4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heel(1)">
                                      <p:cBhvr>
                                        <p:cTn id="22" dur="2000"/>
                                        <p:tgtEl>
                                          <p:spTgt spid="2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8" grpId="0"/>
      <p:bldP spid="2" grpId="0" animBg="1"/>
      <p:bldP spid="23"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59058" y="166572"/>
            <a:ext cx="3262432" cy="461665"/>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：功能架构图</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392" y="1172173"/>
            <a:ext cx="5991235" cy="3259382"/>
          </a:xfrm>
          <a:prstGeom prst="rect">
            <a:avLst/>
          </a:prstGeom>
        </p:spPr>
      </p:pic>
    </p:spTree>
    <p:extLst>
      <p:ext uri="{BB962C8B-B14F-4D97-AF65-F5344CB8AC3E}">
        <p14:creationId xmlns:p14="http://schemas.microsoft.com/office/powerpoint/2010/main" val="2320819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t="17209" r="3620" b="36551"/>
          <a:stretch>
            <a:fillRect/>
          </a:stretch>
        </p:blipFill>
        <p:spPr>
          <a:xfrm>
            <a:off x="0" y="0"/>
            <a:ext cx="9144000" cy="2233805"/>
          </a:xfrm>
          <a:prstGeom prst="rect">
            <a:avLst/>
          </a:prstGeom>
        </p:spPr>
      </p:pic>
      <p:sp>
        <p:nvSpPr>
          <p:cNvPr id="4" name="矩形 3"/>
          <p:cNvSpPr/>
          <p:nvPr/>
        </p:nvSpPr>
        <p:spPr bwMode="auto">
          <a:xfrm>
            <a:off x="90232" y="205901"/>
            <a:ext cx="2954655" cy="461665"/>
          </a:xfrm>
          <a:prstGeom prst="rect">
            <a:avLst/>
          </a:prstGeom>
          <a:noFill/>
        </p:spPr>
        <p:txBody>
          <a:bodyPr wrap="none">
            <a:spAutoFit/>
          </a:bodyPr>
          <a:lstStyle/>
          <a:p>
            <a:pPr>
              <a:defRPr/>
            </a:pP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第四部分</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：系统特色</a:t>
            </a:r>
            <a:endPar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椭圆 8"/>
          <p:cNvSpPr/>
          <p:nvPr/>
        </p:nvSpPr>
        <p:spPr>
          <a:xfrm>
            <a:off x="687919" y="1632197"/>
            <a:ext cx="1172056" cy="1172056"/>
          </a:xfrm>
          <a:prstGeom prst="ellipse">
            <a:avLst/>
          </a:prstGeom>
          <a:solidFill>
            <a:srgbClr val="EEF2F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819910" y="1654823"/>
            <a:ext cx="1172056" cy="1172056"/>
          </a:xfrm>
          <a:prstGeom prst="ellipse">
            <a:avLst/>
          </a:prstGeom>
          <a:solidFill>
            <a:srgbClr val="EEF2F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187875" y="1654824"/>
            <a:ext cx="1172056" cy="1172056"/>
          </a:xfrm>
          <a:prstGeom prst="ellipse">
            <a:avLst/>
          </a:prstGeom>
          <a:solidFill>
            <a:srgbClr val="EEF2F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428022" y="1654822"/>
            <a:ext cx="1172056" cy="1172056"/>
          </a:xfrm>
          <a:prstGeom prst="ellipse">
            <a:avLst/>
          </a:prstGeom>
          <a:solidFill>
            <a:srgbClr val="EEF2F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bwMode="auto">
          <a:xfrm>
            <a:off x="771245" y="2884733"/>
            <a:ext cx="1005403" cy="338554"/>
          </a:xfrm>
          <a:prstGeom prst="rect">
            <a:avLst/>
          </a:prstGeom>
          <a:noFill/>
        </p:spPr>
        <p:txBody>
          <a:bodyPr wrap="none">
            <a:spAutoFit/>
          </a:bodyPr>
          <a:lstStyle/>
          <a:p>
            <a:pPr algn="ct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配置灵活</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238961" y="3313906"/>
            <a:ext cx="2069970" cy="923330"/>
          </a:xfrm>
          <a:prstGeom prst="rect">
            <a:avLst/>
          </a:prstGeom>
        </p:spPr>
        <p:txBody>
          <a:bodyPr wrap="square">
            <a:spAutoFit/>
          </a:bodyPr>
          <a:lstStyle/>
          <a:p>
            <a:pPr lvl="0"/>
            <a:r>
              <a:rPr lang="zh-CN" altLang="zh-CN" dirty="0"/>
              <a:t>系统实现了菜单的灵活配置，并且与角色关联，形成用户</a:t>
            </a:r>
            <a:r>
              <a:rPr lang="en-US" altLang="zh-CN" dirty="0"/>
              <a:t>-</a:t>
            </a:r>
            <a:r>
              <a:rPr lang="zh-CN" altLang="zh-CN" dirty="0"/>
              <a:t>角色</a:t>
            </a:r>
            <a:r>
              <a:rPr lang="en-US" altLang="zh-CN" dirty="0"/>
              <a:t>-</a:t>
            </a:r>
            <a:r>
              <a:rPr lang="zh-CN" altLang="zh-CN" dirty="0"/>
              <a:t>菜单三重权限</a:t>
            </a:r>
            <a:r>
              <a:rPr lang="zh-CN" altLang="zh-CN" dirty="0" smtClean="0"/>
              <a:t>控制系统</a:t>
            </a:r>
            <a:r>
              <a:rPr lang="zh-CN" altLang="en-US" dirty="0" smtClean="0"/>
              <a:t>。</a:t>
            </a:r>
            <a:endParaRPr lang="zh-CN" altLang="zh-CN" dirty="0"/>
          </a:p>
        </p:txBody>
      </p:sp>
      <p:sp>
        <p:nvSpPr>
          <p:cNvPr id="70" name="矩形 69"/>
          <p:cNvSpPr/>
          <p:nvPr/>
        </p:nvSpPr>
        <p:spPr bwMode="auto">
          <a:xfrm>
            <a:off x="2903236" y="2915693"/>
            <a:ext cx="1005403" cy="338554"/>
          </a:xfrm>
          <a:prstGeom prst="rect">
            <a:avLst/>
          </a:prstGeom>
          <a:noFill/>
        </p:spPr>
        <p:txBody>
          <a:bodyPr wrap="none">
            <a:spAutoFit/>
          </a:bodyPr>
          <a:lstStyle/>
          <a:p>
            <a:pPr algn="ct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技术过关</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a:xfrm>
            <a:off x="2529371" y="3313906"/>
            <a:ext cx="2069970" cy="715581"/>
          </a:xfrm>
          <a:prstGeom prst="rect">
            <a:avLst/>
          </a:prstGeom>
        </p:spPr>
        <p:txBody>
          <a:bodyPr wrap="square">
            <a:spAutoFit/>
          </a:bodyPr>
          <a:lstStyle/>
          <a:p>
            <a:pPr lvl="0"/>
            <a:r>
              <a:rPr lang="zh-CN" altLang="zh-CN" dirty="0"/>
              <a:t>采用</a:t>
            </a:r>
            <a:r>
              <a:rPr lang="en-US" altLang="zh-CN" dirty="0"/>
              <a:t>Vue.js + Spring + MyBatis</a:t>
            </a:r>
            <a:r>
              <a:rPr lang="zh-CN" altLang="zh-CN" dirty="0"/>
              <a:t>的开发模式，实现了前后端</a:t>
            </a:r>
            <a:r>
              <a:rPr lang="zh-CN" altLang="zh-CN" dirty="0" smtClean="0"/>
              <a:t>分离</a:t>
            </a:r>
            <a:r>
              <a:rPr lang="zh-CN" altLang="en-US" dirty="0" smtClean="0"/>
              <a:t>。</a:t>
            </a:r>
            <a:endParaRPr lang="zh-CN" altLang="zh-CN" dirty="0"/>
          </a:p>
        </p:txBody>
      </p:sp>
      <p:sp>
        <p:nvSpPr>
          <p:cNvPr id="73" name="矩形 72"/>
          <p:cNvSpPr/>
          <p:nvPr/>
        </p:nvSpPr>
        <p:spPr bwMode="auto">
          <a:xfrm>
            <a:off x="5299738" y="2890922"/>
            <a:ext cx="1005403" cy="338554"/>
          </a:xfrm>
          <a:prstGeom prst="rect">
            <a:avLst/>
          </a:prstGeom>
          <a:noFill/>
        </p:spPr>
        <p:txBody>
          <a:bodyPr wrap="none">
            <a:spAutoFit/>
          </a:bodyPr>
          <a:lstStyle/>
          <a:p>
            <a:pPr algn="ct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操作简洁</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4705906" y="3264746"/>
            <a:ext cx="2069970" cy="923330"/>
          </a:xfrm>
          <a:prstGeom prst="rect">
            <a:avLst/>
          </a:prstGeom>
        </p:spPr>
        <p:txBody>
          <a:bodyPr wrap="square">
            <a:spAutoFit/>
          </a:bodyPr>
          <a:lstStyle/>
          <a:p>
            <a:r>
              <a:rPr lang="zh-CN" altLang="zh-CN" dirty="0"/>
              <a:t>以租赁的形式提供服务于政企，客户无需安装任何设备和软件，通过浏览器即可登录本系统</a:t>
            </a:r>
            <a:r>
              <a:rPr lang="zh-CN" altLang="en-US" dirty="0"/>
              <a:t>。</a:t>
            </a:r>
            <a:endParaRPr lang="en-US" altLang="zh-CN" dirty="0"/>
          </a:p>
        </p:txBody>
      </p:sp>
      <p:sp>
        <p:nvSpPr>
          <p:cNvPr id="76" name="矩形 75"/>
          <p:cNvSpPr/>
          <p:nvPr/>
        </p:nvSpPr>
        <p:spPr bwMode="auto">
          <a:xfrm>
            <a:off x="7565256" y="2890408"/>
            <a:ext cx="1005403" cy="338554"/>
          </a:xfrm>
          <a:prstGeom prst="rect">
            <a:avLst/>
          </a:prstGeom>
          <a:noFill/>
        </p:spPr>
        <p:txBody>
          <a:bodyPr wrap="none">
            <a:spAutoFit/>
          </a:bodyPr>
          <a:lstStyle/>
          <a:p>
            <a:pPr algn="ct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研究热门</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6966196" y="3269631"/>
            <a:ext cx="2069970" cy="923330"/>
          </a:xfrm>
          <a:prstGeom prst="rect">
            <a:avLst/>
          </a:prstGeom>
        </p:spPr>
        <p:txBody>
          <a:bodyPr wrap="square">
            <a:spAutoFit/>
          </a:bodyPr>
          <a:lstStyle/>
          <a:p>
            <a:r>
              <a:rPr lang="zh-CN" altLang="en-US" dirty="0"/>
              <a:t>绝大多数企业都需要部署内部总机系统，因此云总机服务将有广阔的发展市场。</a:t>
            </a:r>
            <a:endParaRPr lang="en-US" altLang="zh-CN" dirty="0"/>
          </a:p>
        </p:txBody>
      </p:sp>
      <p:sp>
        <p:nvSpPr>
          <p:cNvPr id="23" name="Freeform 9"/>
          <p:cNvSpPr>
            <a:spLocks noEditPoints="1"/>
          </p:cNvSpPr>
          <p:nvPr/>
        </p:nvSpPr>
        <p:spPr bwMode="auto">
          <a:xfrm>
            <a:off x="998097" y="2021911"/>
            <a:ext cx="551701" cy="431960"/>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5580864" y="1978990"/>
            <a:ext cx="386079" cy="523724"/>
            <a:chOff x="5680076" y="2749550"/>
            <a:chExt cx="547688" cy="742950"/>
          </a:xfrm>
          <a:solidFill>
            <a:schemeClr val="accent1"/>
          </a:solidFill>
        </p:grpSpPr>
        <p:sp>
          <p:nvSpPr>
            <p:cNvPr id="25" name="Freeform 13"/>
            <p:cNvSpPr/>
            <p:nvPr/>
          </p:nvSpPr>
          <p:spPr bwMode="auto">
            <a:xfrm>
              <a:off x="5680076" y="2749550"/>
              <a:ext cx="454025" cy="641350"/>
            </a:xfrm>
            <a:custGeom>
              <a:avLst/>
              <a:gdLst>
                <a:gd name="T0" fmla="*/ 158 w 165"/>
                <a:gd name="T1" fmla="*/ 195 h 233"/>
                <a:gd name="T2" fmla="*/ 158 w 165"/>
                <a:gd name="T3" fmla="*/ 189 h 233"/>
                <a:gd name="T4" fmla="*/ 70 w 165"/>
                <a:gd name="T5" fmla="*/ 189 h 233"/>
                <a:gd name="T6" fmla="*/ 70 w 165"/>
                <a:gd name="T7" fmla="*/ 195 h 233"/>
                <a:gd name="T8" fmla="*/ 68 w 165"/>
                <a:gd name="T9" fmla="*/ 195 h 233"/>
                <a:gd name="T10" fmla="*/ 18 w 165"/>
                <a:gd name="T11" fmla="*/ 120 h 233"/>
                <a:gd name="T12" fmla="*/ 94 w 165"/>
                <a:gd name="T13" fmla="*/ 39 h 233"/>
                <a:gd name="T14" fmla="*/ 94 w 165"/>
                <a:gd name="T15" fmla="*/ 120 h 233"/>
                <a:gd name="T16" fmla="*/ 70 w 165"/>
                <a:gd name="T17" fmla="*/ 120 h 233"/>
                <a:gd name="T18" fmla="*/ 70 w 165"/>
                <a:gd name="T19" fmla="*/ 127 h 233"/>
                <a:gd name="T20" fmla="*/ 76 w 165"/>
                <a:gd name="T21" fmla="*/ 127 h 233"/>
                <a:gd name="T22" fmla="*/ 75 w 165"/>
                <a:gd name="T23" fmla="*/ 131 h 233"/>
                <a:gd name="T24" fmla="*/ 75 w 165"/>
                <a:gd name="T25" fmla="*/ 150 h 233"/>
                <a:gd name="T26" fmla="*/ 86 w 165"/>
                <a:gd name="T27" fmla="*/ 161 h 233"/>
                <a:gd name="T28" fmla="*/ 97 w 165"/>
                <a:gd name="T29" fmla="*/ 150 h 233"/>
                <a:gd name="T30" fmla="*/ 97 w 165"/>
                <a:gd name="T31" fmla="*/ 131 h 233"/>
                <a:gd name="T32" fmla="*/ 96 w 165"/>
                <a:gd name="T33" fmla="*/ 127 h 233"/>
                <a:gd name="T34" fmla="*/ 104 w 165"/>
                <a:gd name="T35" fmla="*/ 127 h 233"/>
                <a:gd name="T36" fmla="*/ 103 w 165"/>
                <a:gd name="T37" fmla="*/ 131 h 233"/>
                <a:gd name="T38" fmla="*/ 103 w 165"/>
                <a:gd name="T39" fmla="*/ 163 h 233"/>
                <a:gd name="T40" fmla="*/ 114 w 165"/>
                <a:gd name="T41" fmla="*/ 174 h 233"/>
                <a:gd name="T42" fmla="*/ 125 w 165"/>
                <a:gd name="T43" fmla="*/ 163 h 233"/>
                <a:gd name="T44" fmla="*/ 125 w 165"/>
                <a:gd name="T45" fmla="*/ 131 h 233"/>
                <a:gd name="T46" fmla="*/ 124 w 165"/>
                <a:gd name="T47" fmla="*/ 127 h 233"/>
                <a:gd name="T48" fmla="*/ 132 w 165"/>
                <a:gd name="T49" fmla="*/ 127 h 233"/>
                <a:gd name="T50" fmla="*/ 131 w 165"/>
                <a:gd name="T51" fmla="*/ 131 h 233"/>
                <a:gd name="T52" fmla="*/ 131 w 165"/>
                <a:gd name="T53" fmla="*/ 150 h 233"/>
                <a:gd name="T54" fmla="*/ 142 w 165"/>
                <a:gd name="T55" fmla="*/ 161 h 233"/>
                <a:gd name="T56" fmla="*/ 153 w 165"/>
                <a:gd name="T57" fmla="*/ 150 h 233"/>
                <a:gd name="T58" fmla="*/ 153 w 165"/>
                <a:gd name="T59" fmla="*/ 131 h 233"/>
                <a:gd name="T60" fmla="*/ 152 w 165"/>
                <a:gd name="T61" fmla="*/ 127 h 233"/>
                <a:gd name="T62" fmla="*/ 158 w 165"/>
                <a:gd name="T63" fmla="*/ 127 h 233"/>
                <a:gd name="T64" fmla="*/ 158 w 165"/>
                <a:gd name="T65" fmla="*/ 120 h 233"/>
                <a:gd name="T66" fmla="*/ 134 w 165"/>
                <a:gd name="T67" fmla="*/ 120 h 233"/>
                <a:gd name="T68" fmla="*/ 134 w 165"/>
                <a:gd name="T69" fmla="*/ 18 h 233"/>
                <a:gd name="T70" fmla="*/ 142 w 165"/>
                <a:gd name="T71" fmla="*/ 18 h 233"/>
                <a:gd name="T72" fmla="*/ 142 w 165"/>
                <a:gd name="T73" fmla="*/ 0 h 233"/>
                <a:gd name="T74" fmla="*/ 86 w 165"/>
                <a:gd name="T75" fmla="*/ 0 h 233"/>
                <a:gd name="T76" fmla="*/ 86 w 165"/>
                <a:gd name="T77" fmla="*/ 18 h 233"/>
                <a:gd name="T78" fmla="*/ 94 w 165"/>
                <a:gd name="T79" fmla="*/ 18 h 233"/>
                <a:gd name="T80" fmla="*/ 94 w 165"/>
                <a:gd name="T81" fmla="*/ 20 h 233"/>
                <a:gd name="T82" fmla="*/ 0 w 165"/>
                <a:gd name="T83" fmla="*/ 120 h 233"/>
                <a:gd name="T84" fmla="*/ 63 w 165"/>
                <a:gd name="T85" fmla="*/ 213 h 233"/>
                <a:gd name="T86" fmla="*/ 63 w 165"/>
                <a:gd name="T87" fmla="*/ 233 h 233"/>
                <a:gd name="T88" fmla="*/ 165 w 165"/>
                <a:gd name="T89" fmla="*/ 233 h 233"/>
                <a:gd name="T90" fmla="*/ 165 w 165"/>
                <a:gd name="T91" fmla="*/ 195 h 233"/>
                <a:gd name="T92" fmla="*/ 158 w 165"/>
                <a:gd name="T93" fmla="*/ 1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233">
                  <a:moveTo>
                    <a:pt x="158" y="195"/>
                  </a:moveTo>
                  <a:cubicBezTo>
                    <a:pt x="158" y="189"/>
                    <a:pt x="158" y="189"/>
                    <a:pt x="158" y="189"/>
                  </a:cubicBezTo>
                  <a:cubicBezTo>
                    <a:pt x="70" y="189"/>
                    <a:pt x="70" y="189"/>
                    <a:pt x="70" y="189"/>
                  </a:cubicBezTo>
                  <a:cubicBezTo>
                    <a:pt x="70" y="195"/>
                    <a:pt x="70" y="195"/>
                    <a:pt x="70" y="195"/>
                  </a:cubicBezTo>
                  <a:cubicBezTo>
                    <a:pt x="68" y="195"/>
                    <a:pt x="68" y="195"/>
                    <a:pt x="68" y="195"/>
                  </a:cubicBezTo>
                  <a:cubicBezTo>
                    <a:pt x="38" y="183"/>
                    <a:pt x="18" y="154"/>
                    <a:pt x="18" y="120"/>
                  </a:cubicBezTo>
                  <a:cubicBezTo>
                    <a:pt x="18" y="77"/>
                    <a:pt x="51" y="42"/>
                    <a:pt x="94" y="39"/>
                  </a:cubicBezTo>
                  <a:cubicBezTo>
                    <a:pt x="94" y="120"/>
                    <a:pt x="94" y="120"/>
                    <a:pt x="94" y="120"/>
                  </a:cubicBezTo>
                  <a:cubicBezTo>
                    <a:pt x="70" y="120"/>
                    <a:pt x="70" y="120"/>
                    <a:pt x="70" y="120"/>
                  </a:cubicBezTo>
                  <a:cubicBezTo>
                    <a:pt x="70" y="127"/>
                    <a:pt x="70" y="127"/>
                    <a:pt x="70" y="127"/>
                  </a:cubicBezTo>
                  <a:cubicBezTo>
                    <a:pt x="76" y="127"/>
                    <a:pt x="76" y="127"/>
                    <a:pt x="76" y="127"/>
                  </a:cubicBezTo>
                  <a:cubicBezTo>
                    <a:pt x="75" y="128"/>
                    <a:pt x="75" y="130"/>
                    <a:pt x="75" y="131"/>
                  </a:cubicBezTo>
                  <a:cubicBezTo>
                    <a:pt x="75" y="150"/>
                    <a:pt x="75" y="150"/>
                    <a:pt x="75" y="150"/>
                  </a:cubicBezTo>
                  <a:cubicBezTo>
                    <a:pt x="75" y="156"/>
                    <a:pt x="80" y="161"/>
                    <a:pt x="86" y="161"/>
                  </a:cubicBezTo>
                  <a:cubicBezTo>
                    <a:pt x="92" y="161"/>
                    <a:pt x="97" y="156"/>
                    <a:pt x="97" y="150"/>
                  </a:cubicBezTo>
                  <a:cubicBezTo>
                    <a:pt x="97" y="131"/>
                    <a:pt x="97" y="131"/>
                    <a:pt x="97" y="131"/>
                  </a:cubicBezTo>
                  <a:cubicBezTo>
                    <a:pt x="97" y="130"/>
                    <a:pt x="96" y="128"/>
                    <a:pt x="96" y="127"/>
                  </a:cubicBezTo>
                  <a:cubicBezTo>
                    <a:pt x="104" y="127"/>
                    <a:pt x="104" y="127"/>
                    <a:pt x="104" y="127"/>
                  </a:cubicBezTo>
                  <a:cubicBezTo>
                    <a:pt x="103" y="128"/>
                    <a:pt x="103" y="130"/>
                    <a:pt x="103" y="131"/>
                  </a:cubicBezTo>
                  <a:cubicBezTo>
                    <a:pt x="103" y="163"/>
                    <a:pt x="103" y="163"/>
                    <a:pt x="103" y="163"/>
                  </a:cubicBezTo>
                  <a:cubicBezTo>
                    <a:pt x="103" y="169"/>
                    <a:pt x="108" y="174"/>
                    <a:pt x="114" y="174"/>
                  </a:cubicBezTo>
                  <a:cubicBezTo>
                    <a:pt x="120" y="174"/>
                    <a:pt x="125" y="169"/>
                    <a:pt x="125" y="163"/>
                  </a:cubicBezTo>
                  <a:cubicBezTo>
                    <a:pt x="125" y="131"/>
                    <a:pt x="125" y="131"/>
                    <a:pt x="125" y="131"/>
                  </a:cubicBezTo>
                  <a:cubicBezTo>
                    <a:pt x="125" y="130"/>
                    <a:pt x="125" y="128"/>
                    <a:pt x="124" y="127"/>
                  </a:cubicBezTo>
                  <a:cubicBezTo>
                    <a:pt x="132" y="127"/>
                    <a:pt x="132" y="127"/>
                    <a:pt x="132" y="127"/>
                  </a:cubicBezTo>
                  <a:cubicBezTo>
                    <a:pt x="131" y="128"/>
                    <a:pt x="131" y="130"/>
                    <a:pt x="131" y="131"/>
                  </a:cubicBezTo>
                  <a:cubicBezTo>
                    <a:pt x="131" y="150"/>
                    <a:pt x="131" y="150"/>
                    <a:pt x="131" y="150"/>
                  </a:cubicBezTo>
                  <a:cubicBezTo>
                    <a:pt x="131" y="156"/>
                    <a:pt x="136" y="161"/>
                    <a:pt x="142" y="161"/>
                  </a:cubicBezTo>
                  <a:cubicBezTo>
                    <a:pt x="148" y="161"/>
                    <a:pt x="153" y="156"/>
                    <a:pt x="153" y="150"/>
                  </a:cubicBezTo>
                  <a:cubicBezTo>
                    <a:pt x="153" y="131"/>
                    <a:pt x="153" y="131"/>
                    <a:pt x="153" y="131"/>
                  </a:cubicBezTo>
                  <a:cubicBezTo>
                    <a:pt x="153" y="130"/>
                    <a:pt x="153" y="128"/>
                    <a:pt x="152" y="127"/>
                  </a:cubicBezTo>
                  <a:cubicBezTo>
                    <a:pt x="158" y="127"/>
                    <a:pt x="158" y="127"/>
                    <a:pt x="158" y="127"/>
                  </a:cubicBezTo>
                  <a:cubicBezTo>
                    <a:pt x="158" y="120"/>
                    <a:pt x="158" y="120"/>
                    <a:pt x="158" y="120"/>
                  </a:cubicBezTo>
                  <a:cubicBezTo>
                    <a:pt x="134" y="120"/>
                    <a:pt x="134" y="120"/>
                    <a:pt x="134" y="120"/>
                  </a:cubicBezTo>
                  <a:cubicBezTo>
                    <a:pt x="134" y="18"/>
                    <a:pt x="134" y="18"/>
                    <a:pt x="134" y="18"/>
                  </a:cubicBezTo>
                  <a:cubicBezTo>
                    <a:pt x="142" y="18"/>
                    <a:pt x="142" y="18"/>
                    <a:pt x="142" y="18"/>
                  </a:cubicBezTo>
                  <a:cubicBezTo>
                    <a:pt x="142" y="0"/>
                    <a:pt x="142" y="0"/>
                    <a:pt x="142" y="0"/>
                  </a:cubicBezTo>
                  <a:cubicBezTo>
                    <a:pt x="86" y="0"/>
                    <a:pt x="86" y="0"/>
                    <a:pt x="86" y="0"/>
                  </a:cubicBezTo>
                  <a:cubicBezTo>
                    <a:pt x="86" y="18"/>
                    <a:pt x="86" y="18"/>
                    <a:pt x="86" y="18"/>
                  </a:cubicBezTo>
                  <a:cubicBezTo>
                    <a:pt x="94" y="18"/>
                    <a:pt x="94" y="18"/>
                    <a:pt x="94" y="18"/>
                  </a:cubicBezTo>
                  <a:cubicBezTo>
                    <a:pt x="94" y="20"/>
                    <a:pt x="94" y="20"/>
                    <a:pt x="94" y="20"/>
                  </a:cubicBezTo>
                  <a:cubicBezTo>
                    <a:pt x="41" y="24"/>
                    <a:pt x="0" y="67"/>
                    <a:pt x="0" y="120"/>
                  </a:cubicBezTo>
                  <a:cubicBezTo>
                    <a:pt x="0" y="162"/>
                    <a:pt x="26" y="198"/>
                    <a:pt x="63" y="213"/>
                  </a:cubicBezTo>
                  <a:cubicBezTo>
                    <a:pt x="63" y="233"/>
                    <a:pt x="63" y="233"/>
                    <a:pt x="63" y="233"/>
                  </a:cubicBezTo>
                  <a:cubicBezTo>
                    <a:pt x="165" y="233"/>
                    <a:pt x="165" y="233"/>
                    <a:pt x="165" y="233"/>
                  </a:cubicBezTo>
                  <a:cubicBezTo>
                    <a:pt x="165" y="195"/>
                    <a:pt x="165" y="195"/>
                    <a:pt x="165" y="195"/>
                  </a:cubicBezTo>
                  <a:lnTo>
                    <a:pt x="158" y="195"/>
                  </a:ln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14"/>
            <p:cNvSpPr>
              <a:spLocks noEditPoints="1"/>
            </p:cNvSpPr>
            <p:nvPr/>
          </p:nvSpPr>
          <p:spPr bwMode="auto">
            <a:xfrm>
              <a:off x="5761039" y="3413125"/>
              <a:ext cx="466725" cy="79375"/>
            </a:xfrm>
            <a:custGeom>
              <a:avLst/>
              <a:gdLst>
                <a:gd name="T0" fmla="*/ 0 w 294"/>
                <a:gd name="T1" fmla="*/ 0 h 50"/>
                <a:gd name="T2" fmla="*/ 0 w 294"/>
                <a:gd name="T3" fmla="*/ 50 h 50"/>
                <a:gd name="T4" fmla="*/ 294 w 294"/>
                <a:gd name="T5" fmla="*/ 50 h 50"/>
                <a:gd name="T6" fmla="*/ 294 w 294"/>
                <a:gd name="T7" fmla="*/ 0 h 50"/>
                <a:gd name="T8" fmla="*/ 0 w 294"/>
                <a:gd name="T9" fmla="*/ 0 h 50"/>
                <a:gd name="T10" fmla="*/ 282 w 294"/>
                <a:gd name="T11" fmla="*/ 38 h 50"/>
                <a:gd name="T12" fmla="*/ 10 w 294"/>
                <a:gd name="T13" fmla="*/ 38 h 50"/>
                <a:gd name="T14" fmla="*/ 10 w 294"/>
                <a:gd name="T15" fmla="*/ 12 h 50"/>
                <a:gd name="T16" fmla="*/ 282 w 294"/>
                <a:gd name="T17" fmla="*/ 12 h 50"/>
                <a:gd name="T18" fmla="*/ 282 w 29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50">
                  <a:moveTo>
                    <a:pt x="0" y="0"/>
                  </a:moveTo>
                  <a:lnTo>
                    <a:pt x="0" y="50"/>
                  </a:lnTo>
                  <a:lnTo>
                    <a:pt x="294" y="50"/>
                  </a:lnTo>
                  <a:lnTo>
                    <a:pt x="294" y="0"/>
                  </a:lnTo>
                  <a:lnTo>
                    <a:pt x="0" y="0"/>
                  </a:lnTo>
                  <a:close/>
                  <a:moveTo>
                    <a:pt x="282" y="38"/>
                  </a:moveTo>
                  <a:lnTo>
                    <a:pt x="10" y="38"/>
                  </a:lnTo>
                  <a:lnTo>
                    <a:pt x="10" y="12"/>
                  </a:lnTo>
                  <a:lnTo>
                    <a:pt x="282" y="12"/>
                  </a:lnTo>
                  <a:lnTo>
                    <a:pt x="282" y="38"/>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7746033" y="1980107"/>
            <a:ext cx="536034" cy="521486"/>
            <a:chOff x="2790826" y="1647825"/>
            <a:chExt cx="760413" cy="739775"/>
          </a:xfrm>
          <a:solidFill>
            <a:schemeClr val="accent1"/>
          </a:solidFill>
        </p:grpSpPr>
        <p:sp>
          <p:nvSpPr>
            <p:cNvPr id="28" name="Freeform 15"/>
            <p:cNvSpPr>
              <a:spLocks noEditPoints="1"/>
            </p:cNvSpPr>
            <p:nvPr/>
          </p:nvSpPr>
          <p:spPr bwMode="auto">
            <a:xfrm>
              <a:off x="2790826" y="2101850"/>
              <a:ext cx="760413" cy="285750"/>
            </a:xfrm>
            <a:custGeom>
              <a:avLst/>
              <a:gdLst>
                <a:gd name="T0" fmla="*/ 275 w 277"/>
                <a:gd name="T1" fmla="*/ 90 h 104"/>
                <a:gd name="T2" fmla="*/ 274 w 277"/>
                <a:gd name="T3" fmla="*/ 15 h 104"/>
                <a:gd name="T4" fmla="*/ 276 w 277"/>
                <a:gd name="T5" fmla="*/ 5 h 104"/>
                <a:gd name="T6" fmla="*/ 268 w 277"/>
                <a:gd name="T7" fmla="*/ 0 h 104"/>
                <a:gd name="T8" fmla="*/ 8 w 277"/>
                <a:gd name="T9" fmla="*/ 0 h 104"/>
                <a:gd name="T10" fmla="*/ 0 w 277"/>
                <a:gd name="T11" fmla="*/ 9 h 104"/>
                <a:gd name="T12" fmla="*/ 0 w 277"/>
                <a:gd name="T13" fmla="*/ 95 h 104"/>
                <a:gd name="T14" fmla="*/ 8 w 277"/>
                <a:gd name="T15" fmla="*/ 104 h 104"/>
                <a:gd name="T16" fmla="*/ 268 w 277"/>
                <a:gd name="T17" fmla="*/ 104 h 104"/>
                <a:gd name="T18" fmla="*/ 268 w 277"/>
                <a:gd name="T19" fmla="*/ 104 h 104"/>
                <a:gd name="T20" fmla="*/ 277 w 277"/>
                <a:gd name="T21" fmla="*/ 95 h 104"/>
                <a:gd name="T22" fmla="*/ 275 w 277"/>
                <a:gd name="T23" fmla="*/ 90 h 104"/>
                <a:gd name="T24" fmla="*/ 12 w 277"/>
                <a:gd name="T25" fmla="*/ 88 h 104"/>
                <a:gd name="T26" fmla="*/ 12 w 277"/>
                <a:gd name="T27" fmla="*/ 15 h 104"/>
                <a:gd name="T28" fmla="*/ 256 w 277"/>
                <a:gd name="T29" fmla="*/ 15 h 104"/>
                <a:gd name="T30" fmla="*/ 249 w 277"/>
                <a:gd name="T31" fmla="*/ 46 h 104"/>
                <a:gd name="T32" fmla="*/ 64 w 277"/>
                <a:gd name="T33" fmla="*/ 46 h 104"/>
                <a:gd name="T34" fmla="*/ 58 w 277"/>
                <a:gd name="T35" fmla="*/ 52 h 104"/>
                <a:gd name="T36" fmla="*/ 64 w 277"/>
                <a:gd name="T37" fmla="*/ 58 h 104"/>
                <a:gd name="T38" fmla="*/ 250 w 277"/>
                <a:gd name="T39" fmla="*/ 58 h 104"/>
                <a:gd name="T40" fmla="*/ 259 w 277"/>
                <a:gd name="T41" fmla="*/ 88 h 104"/>
                <a:gd name="T42" fmla="*/ 12 w 277"/>
                <a:gd name="T43"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7" h="104">
                  <a:moveTo>
                    <a:pt x="275" y="90"/>
                  </a:moveTo>
                  <a:cubicBezTo>
                    <a:pt x="271" y="84"/>
                    <a:pt x="247" y="41"/>
                    <a:pt x="274" y="15"/>
                  </a:cubicBezTo>
                  <a:cubicBezTo>
                    <a:pt x="277" y="12"/>
                    <a:pt x="277" y="8"/>
                    <a:pt x="276" y="5"/>
                  </a:cubicBezTo>
                  <a:cubicBezTo>
                    <a:pt x="275" y="2"/>
                    <a:pt x="272" y="0"/>
                    <a:pt x="268" y="0"/>
                  </a:cubicBezTo>
                  <a:cubicBezTo>
                    <a:pt x="8" y="0"/>
                    <a:pt x="8" y="0"/>
                    <a:pt x="8" y="0"/>
                  </a:cubicBezTo>
                  <a:cubicBezTo>
                    <a:pt x="4" y="0"/>
                    <a:pt x="0" y="4"/>
                    <a:pt x="0" y="9"/>
                  </a:cubicBezTo>
                  <a:cubicBezTo>
                    <a:pt x="0" y="95"/>
                    <a:pt x="0" y="95"/>
                    <a:pt x="0" y="95"/>
                  </a:cubicBezTo>
                  <a:cubicBezTo>
                    <a:pt x="0" y="100"/>
                    <a:pt x="4" y="104"/>
                    <a:pt x="8" y="104"/>
                  </a:cubicBezTo>
                  <a:cubicBezTo>
                    <a:pt x="268" y="104"/>
                    <a:pt x="268" y="104"/>
                    <a:pt x="268" y="104"/>
                  </a:cubicBezTo>
                  <a:cubicBezTo>
                    <a:pt x="268" y="104"/>
                    <a:pt x="268" y="104"/>
                    <a:pt x="268" y="104"/>
                  </a:cubicBezTo>
                  <a:cubicBezTo>
                    <a:pt x="273" y="104"/>
                    <a:pt x="277" y="100"/>
                    <a:pt x="277" y="95"/>
                  </a:cubicBezTo>
                  <a:cubicBezTo>
                    <a:pt x="277" y="93"/>
                    <a:pt x="276" y="91"/>
                    <a:pt x="275" y="90"/>
                  </a:cubicBezTo>
                  <a:close/>
                  <a:moveTo>
                    <a:pt x="12" y="88"/>
                  </a:moveTo>
                  <a:cubicBezTo>
                    <a:pt x="12" y="15"/>
                    <a:pt x="12" y="15"/>
                    <a:pt x="12" y="15"/>
                  </a:cubicBezTo>
                  <a:cubicBezTo>
                    <a:pt x="256" y="15"/>
                    <a:pt x="256" y="15"/>
                    <a:pt x="256" y="15"/>
                  </a:cubicBezTo>
                  <a:cubicBezTo>
                    <a:pt x="251" y="25"/>
                    <a:pt x="249" y="36"/>
                    <a:pt x="249" y="46"/>
                  </a:cubicBezTo>
                  <a:cubicBezTo>
                    <a:pt x="64" y="46"/>
                    <a:pt x="64" y="46"/>
                    <a:pt x="64" y="46"/>
                  </a:cubicBezTo>
                  <a:cubicBezTo>
                    <a:pt x="61" y="46"/>
                    <a:pt x="58" y="49"/>
                    <a:pt x="58" y="52"/>
                  </a:cubicBezTo>
                  <a:cubicBezTo>
                    <a:pt x="58" y="55"/>
                    <a:pt x="61" y="58"/>
                    <a:pt x="64" y="58"/>
                  </a:cubicBezTo>
                  <a:cubicBezTo>
                    <a:pt x="250" y="58"/>
                    <a:pt x="250" y="58"/>
                    <a:pt x="250" y="58"/>
                  </a:cubicBezTo>
                  <a:cubicBezTo>
                    <a:pt x="252" y="70"/>
                    <a:pt x="256" y="81"/>
                    <a:pt x="259" y="88"/>
                  </a:cubicBezTo>
                  <a:cubicBezTo>
                    <a:pt x="12" y="88"/>
                    <a:pt x="12" y="88"/>
                    <a:pt x="12" y="88"/>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16"/>
            <p:cNvSpPr/>
            <p:nvPr/>
          </p:nvSpPr>
          <p:spPr bwMode="auto">
            <a:xfrm>
              <a:off x="2957514" y="1647825"/>
              <a:ext cx="390525" cy="434975"/>
            </a:xfrm>
            <a:custGeom>
              <a:avLst/>
              <a:gdLst>
                <a:gd name="T0" fmla="*/ 60 w 142"/>
                <a:gd name="T1" fmla="*/ 157 h 158"/>
                <a:gd name="T2" fmla="*/ 79 w 142"/>
                <a:gd name="T3" fmla="*/ 158 h 158"/>
                <a:gd name="T4" fmla="*/ 140 w 142"/>
                <a:gd name="T5" fmla="*/ 80 h 158"/>
                <a:gd name="T6" fmla="*/ 74 w 142"/>
                <a:gd name="T7" fmla="*/ 38 h 158"/>
                <a:gd name="T8" fmla="*/ 71 w 142"/>
                <a:gd name="T9" fmla="*/ 34 h 158"/>
                <a:gd name="T10" fmla="*/ 125 w 142"/>
                <a:gd name="T11" fmla="*/ 8 h 158"/>
                <a:gd name="T12" fmla="*/ 71 w 142"/>
                <a:gd name="T13" fmla="*/ 34 h 158"/>
                <a:gd name="T14" fmla="*/ 60 w 142"/>
                <a:gd name="T15" fmla="*/ 0 h 158"/>
                <a:gd name="T16" fmla="*/ 52 w 142"/>
                <a:gd name="T17" fmla="*/ 2 h 158"/>
                <a:gd name="T18" fmla="*/ 64 w 142"/>
                <a:gd name="T19" fmla="*/ 37 h 158"/>
                <a:gd name="T20" fmla="*/ 2 w 142"/>
                <a:gd name="T21" fmla="*/ 80 h 158"/>
                <a:gd name="T22" fmla="*/ 60 w 142"/>
                <a:gd name="T23" fmla="*/ 15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58">
                  <a:moveTo>
                    <a:pt x="60" y="157"/>
                  </a:moveTo>
                  <a:cubicBezTo>
                    <a:pt x="61" y="157"/>
                    <a:pt x="69" y="158"/>
                    <a:pt x="79" y="158"/>
                  </a:cubicBezTo>
                  <a:cubicBezTo>
                    <a:pt x="117" y="158"/>
                    <a:pt x="140" y="113"/>
                    <a:pt x="140" y="80"/>
                  </a:cubicBezTo>
                  <a:cubicBezTo>
                    <a:pt x="142" y="43"/>
                    <a:pt x="105" y="31"/>
                    <a:pt x="74" y="38"/>
                  </a:cubicBezTo>
                  <a:cubicBezTo>
                    <a:pt x="73" y="37"/>
                    <a:pt x="72" y="36"/>
                    <a:pt x="71" y="34"/>
                  </a:cubicBezTo>
                  <a:cubicBezTo>
                    <a:pt x="93" y="41"/>
                    <a:pt x="118" y="29"/>
                    <a:pt x="125" y="8"/>
                  </a:cubicBezTo>
                  <a:cubicBezTo>
                    <a:pt x="105" y="1"/>
                    <a:pt x="79" y="13"/>
                    <a:pt x="71" y="34"/>
                  </a:cubicBezTo>
                  <a:cubicBezTo>
                    <a:pt x="68" y="28"/>
                    <a:pt x="62" y="16"/>
                    <a:pt x="60" y="0"/>
                  </a:cubicBezTo>
                  <a:cubicBezTo>
                    <a:pt x="52" y="2"/>
                    <a:pt x="52" y="2"/>
                    <a:pt x="52" y="2"/>
                  </a:cubicBezTo>
                  <a:cubicBezTo>
                    <a:pt x="55" y="18"/>
                    <a:pt x="60" y="30"/>
                    <a:pt x="64" y="37"/>
                  </a:cubicBezTo>
                  <a:cubicBezTo>
                    <a:pt x="34" y="33"/>
                    <a:pt x="0" y="45"/>
                    <a:pt x="2" y="80"/>
                  </a:cubicBezTo>
                  <a:cubicBezTo>
                    <a:pt x="2" y="112"/>
                    <a:pt x="23" y="155"/>
                    <a:pt x="60" y="157"/>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30" name="Freeform 32"/>
          <p:cNvSpPr>
            <a:spLocks noEditPoints="1"/>
          </p:cNvSpPr>
          <p:nvPr/>
        </p:nvSpPr>
        <p:spPr bwMode="auto">
          <a:xfrm>
            <a:off x="3221292" y="1942214"/>
            <a:ext cx="369292" cy="538271"/>
          </a:xfrm>
          <a:custGeom>
            <a:avLst/>
            <a:gdLst>
              <a:gd name="T0" fmla="*/ 183 w 191"/>
              <a:gd name="T1" fmla="*/ 20 h 278"/>
              <a:gd name="T2" fmla="*/ 145 w 191"/>
              <a:gd name="T3" fmla="*/ 20 h 278"/>
              <a:gd name="T4" fmla="*/ 133 w 191"/>
              <a:gd name="T5" fmla="*/ 15 h 278"/>
              <a:gd name="T6" fmla="*/ 116 w 191"/>
              <a:gd name="T7" fmla="*/ 15 h 278"/>
              <a:gd name="T8" fmla="*/ 116 w 191"/>
              <a:gd name="T9" fmla="*/ 12 h 278"/>
              <a:gd name="T10" fmla="*/ 99 w 191"/>
              <a:gd name="T11" fmla="*/ 0 h 278"/>
              <a:gd name="T12" fmla="*/ 81 w 191"/>
              <a:gd name="T13" fmla="*/ 12 h 278"/>
              <a:gd name="T14" fmla="*/ 81 w 191"/>
              <a:gd name="T15" fmla="*/ 15 h 278"/>
              <a:gd name="T16" fmla="*/ 65 w 191"/>
              <a:gd name="T17" fmla="*/ 15 h 278"/>
              <a:gd name="T18" fmla="*/ 52 w 191"/>
              <a:gd name="T19" fmla="*/ 20 h 278"/>
              <a:gd name="T20" fmla="*/ 8 w 191"/>
              <a:gd name="T21" fmla="*/ 20 h 278"/>
              <a:gd name="T22" fmla="*/ 0 w 191"/>
              <a:gd name="T23" fmla="*/ 28 h 278"/>
              <a:gd name="T24" fmla="*/ 0 w 191"/>
              <a:gd name="T25" fmla="*/ 270 h 278"/>
              <a:gd name="T26" fmla="*/ 8 w 191"/>
              <a:gd name="T27" fmla="*/ 278 h 278"/>
              <a:gd name="T28" fmla="*/ 183 w 191"/>
              <a:gd name="T29" fmla="*/ 278 h 278"/>
              <a:gd name="T30" fmla="*/ 191 w 191"/>
              <a:gd name="T31" fmla="*/ 270 h 278"/>
              <a:gd name="T32" fmla="*/ 191 w 191"/>
              <a:gd name="T33" fmla="*/ 28 h 278"/>
              <a:gd name="T34" fmla="*/ 183 w 191"/>
              <a:gd name="T35" fmla="*/ 20 h 278"/>
              <a:gd name="T36" fmla="*/ 175 w 191"/>
              <a:gd name="T37" fmla="*/ 261 h 278"/>
              <a:gd name="T38" fmla="*/ 16 w 191"/>
              <a:gd name="T39" fmla="*/ 261 h 278"/>
              <a:gd name="T40" fmla="*/ 16 w 191"/>
              <a:gd name="T41" fmla="*/ 37 h 278"/>
              <a:gd name="T42" fmla="*/ 49 w 191"/>
              <a:gd name="T43" fmla="*/ 37 h 278"/>
              <a:gd name="T44" fmla="*/ 65 w 191"/>
              <a:gd name="T45" fmla="*/ 48 h 278"/>
              <a:gd name="T46" fmla="*/ 133 w 191"/>
              <a:gd name="T47" fmla="*/ 48 h 278"/>
              <a:gd name="T48" fmla="*/ 148 w 191"/>
              <a:gd name="T49" fmla="*/ 37 h 278"/>
              <a:gd name="T50" fmla="*/ 175 w 191"/>
              <a:gd name="T51" fmla="*/ 37 h 278"/>
              <a:gd name="T52" fmla="*/ 175 w 191"/>
              <a:gd name="T53" fmla="*/ 261 h 278"/>
              <a:gd name="T54" fmla="*/ 175 w 191"/>
              <a:gd name="T55" fmla="*/ 261 h 278"/>
              <a:gd name="T56" fmla="*/ 38 w 191"/>
              <a:gd name="T57" fmla="*/ 87 h 278"/>
              <a:gd name="T58" fmla="*/ 159 w 191"/>
              <a:gd name="T59" fmla="*/ 87 h 278"/>
              <a:gd name="T60" fmla="*/ 159 w 191"/>
              <a:gd name="T61" fmla="*/ 92 h 278"/>
              <a:gd name="T62" fmla="*/ 38 w 191"/>
              <a:gd name="T63" fmla="*/ 92 h 278"/>
              <a:gd name="T64" fmla="*/ 38 w 191"/>
              <a:gd name="T65" fmla="*/ 87 h 278"/>
              <a:gd name="T66" fmla="*/ 38 w 191"/>
              <a:gd name="T67" fmla="*/ 106 h 278"/>
              <a:gd name="T68" fmla="*/ 159 w 191"/>
              <a:gd name="T69" fmla="*/ 106 h 278"/>
              <a:gd name="T70" fmla="*/ 159 w 191"/>
              <a:gd name="T71" fmla="*/ 112 h 278"/>
              <a:gd name="T72" fmla="*/ 38 w 191"/>
              <a:gd name="T73" fmla="*/ 112 h 278"/>
              <a:gd name="T74" fmla="*/ 38 w 191"/>
              <a:gd name="T75" fmla="*/ 106 h 278"/>
              <a:gd name="T76" fmla="*/ 38 w 191"/>
              <a:gd name="T77" fmla="*/ 127 h 278"/>
              <a:gd name="T78" fmla="*/ 159 w 191"/>
              <a:gd name="T79" fmla="*/ 127 h 278"/>
              <a:gd name="T80" fmla="*/ 159 w 191"/>
              <a:gd name="T81" fmla="*/ 132 h 278"/>
              <a:gd name="T82" fmla="*/ 38 w 191"/>
              <a:gd name="T83" fmla="*/ 132 h 278"/>
              <a:gd name="T84" fmla="*/ 38 w 191"/>
              <a:gd name="T85" fmla="*/ 127 h 278"/>
              <a:gd name="T86" fmla="*/ 38 w 191"/>
              <a:gd name="T87" fmla="*/ 146 h 278"/>
              <a:gd name="T88" fmla="*/ 159 w 191"/>
              <a:gd name="T89" fmla="*/ 146 h 278"/>
              <a:gd name="T90" fmla="*/ 159 w 191"/>
              <a:gd name="T91" fmla="*/ 152 h 278"/>
              <a:gd name="T92" fmla="*/ 38 w 191"/>
              <a:gd name="T93" fmla="*/ 152 h 278"/>
              <a:gd name="T94" fmla="*/ 38 w 191"/>
              <a:gd name="T95" fmla="*/ 146 h 278"/>
              <a:gd name="T96" fmla="*/ 141 w 191"/>
              <a:gd name="T97" fmla="*/ 184 h 278"/>
              <a:gd name="T98" fmla="*/ 92 w 191"/>
              <a:gd name="T99" fmla="*/ 235 h 278"/>
              <a:gd name="T100" fmla="*/ 80 w 191"/>
              <a:gd name="T101" fmla="*/ 238 h 278"/>
              <a:gd name="T102" fmla="*/ 57 w 191"/>
              <a:gd name="T103" fmla="*/ 209 h 278"/>
              <a:gd name="T104" fmla="*/ 73 w 191"/>
              <a:gd name="T105" fmla="*/ 196 h 278"/>
              <a:gd name="T106" fmla="*/ 88 w 191"/>
              <a:gd name="T107" fmla="*/ 217 h 278"/>
              <a:gd name="T108" fmla="*/ 133 w 191"/>
              <a:gd name="T109" fmla="*/ 171 h 278"/>
              <a:gd name="T110" fmla="*/ 141 w 191"/>
              <a:gd name="T111"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278">
                <a:moveTo>
                  <a:pt x="183" y="20"/>
                </a:moveTo>
                <a:cubicBezTo>
                  <a:pt x="145" y="20"/>
                  <a:pt x="145" y="20"/>
                  <a:pt x="145" y="20"/>
                </a:cubicBezTo>
                <a:cubicBezTo>
                  <a:pt x="142" y="17"/>
                  <a:pt x="138" y="15"/>
                  <a:pt x="133" y="15"/>
                </a:cubicBezTo>
                <a:cubicBezTo>
                  <a:pt x="116" y="15"/>
                  <a:pt x="116" y="15"/>
                  <a:pt x="116" y="15"/>
                </a:cubicBezTo>
                <a:cubicBezTo>
                  <a:pt x="116" y="12"/>
                  <a:pt x="116" y="12"/>
                  <a:pt x="116" y="12"/>
                </a:cubicBezTo>
                <a:cubicBezTo>
                  <a:pt x="116" y="6"/>
                  <a:pt x="108" y="0"/>
                  <a:pt x="99" y="0"/>
                </a:cubicBezTo>
                <a:cubicBezTo>
                  <a:pt x="89" y="0"/>
                  <a:pt x="81" y="6"/>
                  <a:pt x="81" y="12"/>
                </a:cubicBezTo>
                <a:cubicBezTo>
                  <a:pt x="81" y="15"/>
                  <a:pt x="81" y="15"/>
                  <a:pt x="81" y="15"/>
                </a:cubicBezTo>
                <a:cubicBezTo>
                  <a:pt x="65" y="15"/>
                  <a:pt x="65" y="15"/>
                  <a:pt x="65" y="15"/>
                </a:cubicBezTo>
                <a:cubicBezTo>
                  <a:pt x="60" y="15"/>
                  <a:pt x="55" y="17"/>
                  <a:pt x="52" y="20"/>
                </a:cubicBezTo>
                <a:cubicBezTo>
                  <a:pt x="8" y="20"/>
                  <a:pt x="8" y="20"/>
                  <a:pt x="8" y="20"/>
                </a:cubicBezTo>
                <a:cubicBezTo>
                  <a:pt x="3" y="20"/>
                  <a:pt x="0" y="24"/>
                  <a:pt x="0" y="28"/>
                </a:cubicBezTo>
                <a:cubicBezTo>
                  <a:pt x="0" y="270"/>
                  <a:pt x="0" y="270"/>
                  <a:pt x="0" y="270"/>
                </a:cubicBezTo>
                <a:cubicBezTo>
                  <a:pt x="0" y="274"/>
                  <a:pt x="3" y="278"/>
                  <a:pt x="8" y="278"/>
                </a:cubicBezTo>
                <a:cubicBezTo>
                  <a:pt x="183" y="278"/>
                  <a:pt x="183" y="278"/>
                  <a:pt x="183" y="278"/>
                </a:cubicBezTo>
                <a:cubicBezTo>
                  <a:pt x="187" y="278"/>
                  <a:pt x="191" y="274"/>
                  <a:pt x="191" y="270"/>
                </a:cubicBezTo>
                <a:cubicBezTo>
                  <a:pt x="191" y="28"/>
                  <a:pt x="191" y="28"/>
                  <a:pt x="191" y="28"/>
                </a:cubicBezTo>
                <a:cubicBezTo>
                  <a:pt x="191" y="24"/>
                  <a:pt x="187" y="20"/>
                  <a:pt x="183" y="20"/>
                </a:cubicBezTo>
                <a:close/>
                <a:moveTo>
                  <a:pt x="175" y="261"/>
                </a:moveTo>
                <a:cubicBezTo>
                  <a:pt x="16" y="261"/>
                  <a:pt x="16" y="261"/>
                  <a:pt x="16" y="261"/>
                </a:cubicBezTo>
                <a:cubicBezTo>
                  <a:pt x="16" y="37"/>
                  <a:pt x="16" y="37"/>
                  <a:pt x="16" y="37"/>
                </a:cubicBezTo>
                <a:cubicBezTo>
                  <a:pt x="49" y="37"/>
                  <a:pt x="49" y="37"/>
                  <a:pt x="49" y="37"/>
                </a:cubicBezTo>
                <a:cubicBezTo>
                  <a:pt x="51" y="43"/>
                  <a:pt x="57" y="48"/>
                  <a:pt x="65" y="48"/>
                </a:cubicBezTo>
                <a:cubicBezTo>
                  <a:pt x="133" y="48"/>
                  <a:pt x="133" y="48"/>
                  <a:pt x="133" y="48"/>
                </a:cubicBezTo>
                <a:cubicBezTo>
                  <a:pt x="140" y="48"/>
                  <a:pt x="146" y="43"/>
                  <a:pt x="148" y="37"/>
                </a:cubicBezTo>
                <a:cubicBezTo>
                  <a:pt x="175" y="37"/>
                  <a:pt x="175" y="37"/>
                  <a:pt x="175" y="37"/>
                </a:cubicBezTo>
                <a:cubicBezTo>
                  <a:pt x="175" y="261"/>
                  <a:pt x="175" y="261"/>
                  <a:pt x="175" y="261"/>
                </a:cubicBezTo>
                <a:cubicBezTo>
                  <a:pt x="175" y="261"/>
                  <a:pt x="175" y="261"/>
                  <a:pt x="175" y="261"/>
                </a:cubicBezTo>
                <a:close/>
                <a:moveTo>
                  <a:pt x="38" y="87"/>
                </a:moveTo>
                <a:cubicBezTo>
                  <a:pt x="159" y="87"/>
                  <a:pt x="159" y="87"/>
                  <a:pt x="159" y="87"/>
                </a:cubicBezTo>
                <a:cubicBezTo>
                  <a:pt x="159" y="92"/>
                  <a:pt x="159" y="92"/>
                  <a:pt x="159" y="92"/>
                </a:cubicBezTo>
                <a:cubicBezTo>
                  <a:pt x="38" y="92"/>
                  <a:pt x="38" y="92"/>
                  <a:pt x="38" y="92"/>
                </a:cubicBezTo>
                <a:lnTo>
                  <a:pt x="38" y="87"/>
                </a:lnTo>
                <a:close/>
                <a:moveTo>
                  <a:pt x="38" y="106"/>
                </a:moveTo>
                <a:cubicBezTo>
                  <a:pt x="159" y="106"/>
                  <a:pt x="159" y="106"/>
                  <a:pt x="159" y="106"/>
                </a:cubicBezTo>
                <a:cubicBezTo>
                  <a:pt x="159" y="112"/>
                  <a:pt x="159" y="112"/>
                  <a:pt x="159" y="112"/>
                </a:cubicBezTo>
                <a:cubicBezTo>
                  <a:pt x="38" y="112"/>
                  <a:pt x="38" y="112"/>
                  <a:pt x="38" y="112"/>
                </a:cubicBezTo>
                <a:lnTo>
                  <a:pt x="38" y="106"/>
                </a:lnTo>
                <a:close/>
                <a:moveTo>
                  <a:pt x="38" y="127"/>
                </a:moveTo>
                <a:cubicBezTo>
                  <a:pt x="159" y="127"/>
                  <a:pt x="159" y="127"/>
                  <a:pt x="159" y="127"/>
                </a:cubicBezTo>
                <a:cubicBezTo>
                  <a:pt x="159" y="132"/>
                  <a:pt x="159" y="132"/>
                  <a:pt x="159" y="132"/>
                </a:cubicBezTo>
                <a:cubicBezTo>
                  <a:pt x="38" y="132"/>
                  <a:pt x="38" y="132"/>
                  <a:pt x="38" y="132"/>
                </a:cubicBezTo>
                <a:lnTo>
                  <a:pt x="38" y="127"/>
                </a:lnTo>
                <a:close/>
                <a:moveTo>
                  <a:pt x="38" y="146"/>
                </a:moveTo>
                <a:cubicBezTo>
                  <a:pt x="159" y="146"/>
                  <a:pt x="159" y="146"/>
                  <a:pt x="159" y="146"/>
                </a:cubicBezTo>
                <a:cubicBezTo>
                  <a:pt x="159" y="152"/>
                  <a:pt x="159" y="152"/>
                  <a:pt x="159" y="152"/>
                </a:cubicBezTo>
                <a:cubicBezTo>
                  <a:pt x="38" y="152"/>
                  <a:pt x="38" y="152"/>
                  <a:pt x="38" y="152"/>
                </a:cubicBezTo>
                <a:lnTo>
                  <a:pt x="38" y="146"/>
                </a:lnTo>
                <a:close/>
                <a:moveTo>
                  <a:pt x="141" y="184"/>
                </a:moveTo>
                <a:cubicBezTo>
                  <a:pt x="122" y="199"/>
                  <a:pt x="107" y="217"/>
                  <a:pt x="92" y="235"/>
                </a:cubicBezTo>
                <a:cubicBezTo>
                  <a:pt x="89" y="238"/>
                  <a:pt x="83" y="242"/>
                  <a:pt x="80" y="238"/>
                </a:cubicBezTo>
                <a:cubicBezTo>
                  <a:pt x="71" y="229"/>
                  <a:pt x="62" y="220"/>
                  <a:pt x="57" y="209"/>
                </a:cubicBezTo>
                <a:cubicBezTo>
                  <a:pt x="54" y="200"/>
                  <a:pt x="69" y="187"/>
                  <a:pt x="73" y="196"/>
                </a:cubicBezTo>
                <a:cubicBezTo>
                  <a:pt x="76" y="204"/>
                  <a:pt x="82" y="211"/>
                  <a:pt x="88" y="217"/>
                </a:cubicBezTo>
                <a:cubicBezTo>
                  <a:pt x="102" y="201"/>
                  <a:pt x="116" y="185"/>
                  <a:pt x="133" y="171"/>
                </a:cubicBezTo>
                <a:cubicBezTo>
                  <a:pt x="144" y="163"/>
                  <a:pt x="149" y="177"/>
                  <a:pt x="141" y="18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1000"/>
                                        <p:tgtEl>
                                          <p:spTgt spid="64"/>
                                        </p:tgtEl>
                                      </p:cBhvr>
                                    </p:animEffect>
                                    <p:anim calcmode="lin" valueType="num">
                                      <p:cBhvr>
                                        <p:cTn id="30" dur="1000" fill="hold"/>
                                        <p:tgtEl>
                                          <p:spTgt spid="64"/>
                                        </p:tgtEl>
                                        <p:attrNameLst>
                                          <p:attrName>ppt_x</p:attrName>
                                        </p:attrNameLst>
                                      </p:cBhvr>
                                      <p:tavLst>
                                        <p:tav tm="0">
                                          <p:val>
                                            <p:strVal val="#ppt_x"/>
                                          </p:val>
                                        </p:tav>
                                        <p:tav tm="100000">
                                          <p:val>
                                            <p:strVal val="#ppt_x"/>
                                          </p:val>
                                        </p:tav>
                                      </p:tavLst>
                                    </p:anim>
                                    <p:anim calcmode="lin" valueType="num">
                                      <p:cBhvr>
                                        <p:cTn id="31" dur="1000" fill="hold"/>
                                        <p:tgtEl>
                                          <p:spTgt spid="6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1000"/>
                                        <p:tgtEl>
                                          <p:spTgt spid="70"/>
                                        </p:tgtEl>
                                      </p:cBhvr>
                                    </p:animEffect>
                                    <p:anim calcmode="lin" valueType="num">
                                      <p:cBhvr>
                                        <p:cTn id="35" dur="1000" fill="hold"/>
                                        <p:tgtEl>
                                          <p:spTgt spid="70"/>
                                        </p:tgtEl>
                                        <p:attrNameLst>
                                          <p:attrName>ppt_x</p:attrName>
                                        </p:attrNameLst>
                                      </p:cBhvr>
                                      <p:tavLst>
                                        <p:tav tm="0">
                                          <p:val>
                                            <p:strVal val="#ppt_x"/>
                                          </p:val>
                                        </p:tav>
                                        <p:tav tm="100000">
                                          <p:val>
                                            <p:strVal val="#ppt_x"/>
                                          </p:val>
                                        </p:tav>
                                      </p:tavLst>
                                    </p:anim>
                                    <p:anim calcmode="lin" valueType="num">
                                      <p:cBhvr>
                                        <p:cTn id="36" dur="1000" fill="hold"/>
                                        <p:tgtEl>
                                          <p:spTgt spid="7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1000"/>
                                        <p:tgtEl>
                                          <p:spTgt spid="71"/>
                                        </p:tgtEl>
                                      </p:cBhvr>
                                    </p:animEffect>
                                    <p:anim calcmode="lin" valueType="num">
                                      <p:cBhvr>
                                        <p:cTn id="40" dur="1000" fill="hold"/>
                                        <p:tgtEl>
                                          <p:spTgt spid="71"/>
                                        </p:tgtEl>
                                        <p:attrNameLst>
                                          <p:attrName>ppt_x</p:attrName>
                                        </p:attrNameLst>
                                      </p:cBhvr>
                                      <p:tavLst>
                                        <p:tav tm="0">
                                          <p:val>
                                            <p:strVal val="#ppt_x"/>
                                          </p:val>
                                        </p:tav>
                                        <p:tav tm="100000">
                                          <p:val>
                                            <p:strVal val="#ppt_x"/>
                                          </p:val>
                                        </p:tav>
                                      </p:tavLst>
                                    </p:anim>
                                    <p:anim calcmode="lin" valueType="num">
                                      <p:cBhvr>
                                        <p:cTn id="41" dur="1000" fill="hold"/>
                                        <p:tgtEl>
                                          <p:spTgt spid="7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1000"/>
                                        <p:tgtEl>
                                          <p:spTgt spid="65"/>
                                        </p:tgtEl>
                                      </p:cBhvr>
                                    </p:animEffect>
                                    <p:anim calcmode="lin" valueType="num">
                                      <p:cBhvr>
                                        <p:cTn id="52" dur="1000" fill="hold"/>
                                        <p:tgtEl>
                                          <p:spTgt spid="65"/>
                                        </p:tgtEl>
                                        <p:attrNameLst>
                                          <p:attrName>ppt_x</p:attrName>
                                        </p:attrNameLst>
                                      </p:cBhvr>
                                      <p:tavLst>
                                        <p:tav tm="0">
                                          <p:val>
                                            <p:strVal val="#ppt_x"/>
                                          </p:val>
                                        </p:tav>
                                        <p:tav tm="100000">
                                          <p:val>
                                            <p:strVal val="#ppt_x"/>
                                          </p:val>
                                        </p:tav>
                                      </p:tavLst>
                                    </p:anim>
                                    <p:anim calcmode="lin" valueType="num">
                                      <p:cBhvr>
                                        <p:cTn id="53" dur="1000" fill="hold"/>
                                        <p:tgtEl>
                                          <p:spTgt spid="65"/>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1000"/>
                                        <p:tgtEl>
                                          <p:spTgt spid="73"/>
                                        </p:tgtEl>
                                      </p:cBhvr>
                                    </p:animEffect>
                                    <p:anim calcmode="lin" valueType="num">
                                      <p:cBhvr>
                                        <p:cTn id="57" dur="1000" fill="hold"/>
                                        <p:tgtEl>
                                          <p:spTgt spid="73"/>
                                        </p:tgtEl>
                                        <p:attrNameLst>
                                          <p:attrName>ppt_x</p:attrName>
                                        </p:attrNameLst>
                                      </p:cBhvr>
                                      <p:tavLst>
                                        <p:tav tm="0">
                                          <p:val>
                                            <p:strVal val="#ppt_x"/>
                                          </p:val>
                                        </p:tav>
                                        <p:tav tm="100000">
                                          <p:val>
                                            <p:strVal val="#ppt_x"/>
                                          </p:val>
                                        </p:tav>
                                      </p:tavLst>
                                    </p:anim>
                                    <p:anim calcmode="lin" valueType="num">
                                      <p:cBhvr>
                                        <p:cTn id="58" dur="1000" fill="hold"/>
                                        <p:tgtEl>
                                          <p:spTgt spid="73"/>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1000"/>
                                        <p:tgtEl>
                                          <p:spTgt spid="74"/>
                                        </p:tgtEl>
                                      </p:cBhvr>
                                    </p:animEffect>
                                    <p:anim calcmode="lin" valueType="num">
                                      <p:cBhvr>
                                        <p:cTn id="67" dur="1000" fill="hold"/>
                                        <p:tgtEl>
                                          <p:spTgt spid="74"/>
                                        </p:tgtEl>
                                        <p:attrNameLst>
                                          <p:attrName>ppt_x</p:attrName>
                                        </p:attrNameLst>
                                      </p:cBhvr>
                                      <p:tavLst>
                                        <p:tav tm="0">
                                          <p:val>
                                            <p:strVal val="#ppt_x"/>
                                          </p:val>
                                        </p:tav>
                                        <p:tav tm="100000">
                                          <p:val>
                                            <p:strVal val="#ppt_x"/>
                                          </p:val>
                                        </p:tav>
                                      </p:tavLst>
                                    </p:anim>
                                    <p:anim calcmode="lin" valueType="num">
                                      <p:cBhvr>
                                        <p:cTn id="6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1000"/>
                                        <p:tgtEl>
                                          <p:spTgt spid="76"/>
                                        </p:tgtEl>
                                      </p:cBhvr>
                                    </p:animEffect>
                                    <p:anim calcmode="lin" valueType="num">
                                      <p:cBhvr>
                                        <p:cTn id="79" dur="1000" fill="hold"/>
                                        <p:tgtEl>
                                          <p:spTgt spid="76"/>
                                        </p:tgtEl>
                                        <p:attrNameLst>
                                          <p:attrName>ppt_x</p:attrName>
                                        </p:attrNameLst>
                                      </p:cBhvr>
                                      <p:tavLst>
                                        <p:tav tm="0">
                                          <p:val>
                                            <p:strVal val="#ppt_x"/>
                                          </p:val>
                                        </p:tav>
                                        <p:tav tm="100000">
                                          <p:val>
                                            <p:strVal val="#ppt_x"/>
                                          </p:val>
                                        </p:tav>
                                      </p:tavLst>
                                    </p:anim>
                                    <p:anim calcmode="lin" valueType="num">
                                      <p:cBhvr>
                                        <p:cTn id="80" dur="1000" fill="hold"/>
                                        <p:tgtEl>
                                          <p:spTgt spid="76"/>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1000"/>
                                        <p:tgtEl>
                                          <p:spTgt spid="77"/>
                                        </p:tgtEl>
                                      </p:cBhvr>
                                    </p:animEffect>
                                    <p:anim calcmode="lin" valueType="num">
                                      <p:cBhvr>
                                        <p:cTn id="89" dur="1000" fill="hold"/>
                                        <p:tgtEl>
                                          <p:spTgt spid="77"/>
                                        </p:tgtEl>
                                        <p:attrNameLst>
                                          <p:attrName>ppt_x</p:attrName>
                                        </p:attrNameLst>
                                      </p:cBhvr>
                                      <p:tavLst>
                                        <p:tav tm="0">
                                          <p:val>
                                            <p:strVal val="#ppt_x"/>
                                          </p:val>
                                        </p:tav>
                                        <p:tav tm="100000">
                                          <p:val>
                                            <p:strVal val="#ppt_x"/>
                                          </p:val>
                                        </p:tav>
                                      </p:tavLst>
                                    </p:anim>
                                    <p:anim calcmode="lin" valueType="num">
                                      <p:cBhvr>
                                        <p:cTn id="90"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4" grpId="0" animBg="1"/>
      <p:bldP spid="65" grpId="0" animBg="1"/>
      <p:bldP spid="66" grpId="0" animBg="1"/>
      <p:bldP spid="67" grpId="0"/>
      <p:bldP spid="68" grpId="0"/>
      <p:bldP spid="70" grpId="0"/>
      <p:bldP spid="71" grpId="0"/>
      <p:bldP spid="73" grpId="0"/>
      <p:bldP spid="74" grpId="0"/>
      <p:bldP spid="76" grpId="0"/>
      <p:bldP spid="77" grpId="0"/>
      <p:bldP spid="2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402449" y="2094283"/>
            <a:ext cx="2339103" cy="523220"/>
          </a:xfrm>
          <a:prstGeom prst="rect">
            <a:avLst/>
          </a:prstGeom>
          <a:noFill/>
        </p:spPr>
        <p:txBody>
          <a:bodyPr wrap="none">
            <a:spAutoFit/>
          </a:bodyPr>
          <a:lstStyle/>
          <a:p>
            <a:pPr algn="ctr">
              <a:defRPr/>
            </a:pPr>
            <a:r>
              <a:rPr lang="zh-CN" altLang="en-US" sz="28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项目实施方案</a:t>
            </a:r>
            <a:endParaRPr lang="zh-CN" altLang="en-US" sz="28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3646106" y="2617504"/>
            <a:ext cx="1851789" cy="253916"/>
          </a:xfrm>
          <a:prstGeom prst="rect">
            <a:avLst/>
          </a:prstGeom>
        </p:spPr>
        <p:txBody>
          <a:bodyPr wrap="none">
            <a:spAutoFit/>
          </a:bodyPr>
          <a:lstStyle/>
          <a:p>
            <a:pPr algn="ctr" fontAlgn="base">
              <a:spcBef>
                <a:spcPct val="0"/>
              </a:spcBef>
              <a:spcAft>
                <a:spcPct val="0"/>
              </a:spcAft>
              <a:defRPr/>
            </a:pPr>
            <a:r>
              <a:rPr lang="en-US" altLang="zh-CN" sz="1050" dirty="0">
                <a:solidFill>
                  <a:srgbClr val="304371"/>
                </a:solidFill>
                <a:latin typeface="Arial" panose="020B0604020202020204"/>
                <a:ea typeface="方正兰亭黑_GBK"/>
              </a:rPr>
              <a:t>Project implementation plan</a:t>
            </a: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Group 11"/>
          <p:cNvGrpSpPr>
            <a:grpSpLocks noChangeAspect="1"/>
          </p:cNvGrpSpPr>
          <p:nvPr/>
        </p:nvGrpSpPr>
        <p:grpSpPr bwMode="auto">
          <a:xfrm>
            <a:off x="4376476" y="706188"/>
            <a:ext cx="412102" cy="487421"/>
            <a:chOff x="4732" y="1909"/>
            <a:chExt cx="383" cy="453"/>
          </a:xfrm>
          <a:solidFill>
            <a:schemeClr val="accent1"/>
          </a:solidFill>
        </p:grpSpPr>
        <p:sp>
          <p:nvSpPr>
            <p:cNvPr id="12" name="Freeform 12"/>
            <p:cNvSpPr/>
            <p:nvPr/>
          </p:nvSpPr>
          <p:spPr bwMode="auto">
            <a:xfrm>
              <a:off x="4835" y="2247"/>
              <a:ext cx="214" cy="16"/>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4835" y="2284"/>
              <a:ext cx="214" cy="17"/>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4732" y="1909"/>
              <a:ext cx="383" cy="453"/>
            </a:xfrm>
            <a:custGeom>
              <a:avLst/>
              <a:gdLst>
                <a:gd name="T0" fmla="*/ 486 w 504"/>
                <a:gd name="T1" fmla="*/ 419 h 598"/>
                <a:gd name="T2" fmla="*/ 502 w 504"/>
                <a:gd name="T3" fmla="*/ 398 h 598"/>
                <a:gd name="T4" fmla="*/ 502 w 504"/>
                <a:gd name="T5" fmla="*/ 21 h 598"/>
                <a:gd name="T6" fmla="*/ 480 w 504"/>
                <a:gd name="T7" fmla="*/ 0 h 598"/>
                <a:gd name="T8" fmla="*/ 65 w 504"/>
                <a:gd name="T9" fmla="*/ 0 h 598"/>
                <a:gd name="T10" fmla="*/ 0 w 504"/>
                <a:gd name="T11" fmla="*/ 65 h 598"/>
                <a:gd name="T12" fmla="*/ 0 w 504"/>
                <a:gd name="T13" fmla="*/ 533 h 598"/>
                <a:gd name="T14" fmla="*/ 65 w 504"/>
                <a:gd name="T15" fmla="*/ 598 h 598"/>
                <a:gd name="T16" fmla="*/ 480 w 504"/>
                <a:gd name="T17" fmla="*/ 598 h 598"/>
                <a:gd name="T18" fmla="*/ 500 w 504"/>
                <a:gd name="T19" fmla="*/ 585 h 598"/>
                <a:gd name="T20" fmla="*/ 497 w 504"/>
                <a:gd name="T21" fmla="*/ 562 h 598"/>
                <a:gd name="T22" fmla="*/ 481 w 504"/>
                <a:gd name="T23" fmla="*/ 522 h 598"/>
                <a:gd name="T24" fmla="*/ 487 w 504"/>
                <a:gd name="T25" fmla="*/ 497 h 598"/>
                <a:gd name="T26" fmla="*/ 477 w 504"/>
                <a:gd name="T27" fmla="*/ 467 h 598"/>
                <a:gd name="T28" fmla="*/ 448 w 504"/>
                <a:gd name="T29" fmla="*/ 477 h 598"/>
                <a:gd name="T30" fmla="*/ 437 w 504"/>
                <a:gd name="T31" fmla="*/ 522 h 598"/>
                <a:gd name="T32" fmla="*/ 442 w 504"/>
                <a:gd name="T33" fmla="*/ 555 h 598"/>
                <a:gd name="T34" fmla="*/ 65 w 504"/>
                <a:gd name="T35" fmla="*/ 555 h 598"/>
                <a:gd name="T36" fmla="*/ 43 w 504"/>
                <a:gd name="T37" fmla="*/ 533 h 598"/>
                <a:gd name="T38" fmla="*/ 43 w 504"/>
                <a:gd name="T39" fmla="*/ 65 h 598"/>
                <a:gd name="T40" fmla="*/ 65 w 504"/>
                <a:gd name="T41" fmla="*/ 43 h 598"/>
                <a:gd name="T42" fmla="*/ 295 w 504"/>
                <a:gd name="T43" fmla="*/ 43 h 598"/>
                <a:gd name="T44" fmla="*/ 295 w 504"/>
                <a:gd name="T45" fmla="*/ 278 h 598"/>
                <a:gd name="T46" fmla="*/ 301 w 504"/>
                <a:gd name="T47" fmla="*/ 288 h 598"/>
                <a:gd name="T48" fmla="*/ 312 w 504"/>
                <a:gd name="T49" fmla="*/ 286 h 598"/>
                <a:gd name="T50" fmla="*/ 360 w 504"/>
                <a:gd name="T51" fmla="*/ 249 h 598"/>
                <a:gd name="T52" fmla="*/ 407 w 504"/>
                <a:gd name="T53" fmla="*/ 286 h 598"/>
                <a:gd name="T54" fmla="*/ 414 w 504"/>
                <a:gd name="T55" fmla="*/ 289 h 598"/>
                <a:gd name="T56" fmla="*/ 419 w 504"/>
                <a:gd name="T57" fmla="*/ 288 h 598"/>
                <a:gd name="T58" fmla="*/ 425 w 504"/>
                <a:gd name="T59" fmla="*/ 278 h 598"/>
                <a:gd name="T60" fmla="*/ 425 w 504"/>
                <a:gd name="T61" fmla="*/ 43 h 598"/>
                <a:gd name="T62" fmla="*/ 459 w 504"/>
                <a:gd name="T63" fmla="*/ 43 h 598"/>
                <a:gd name="T64" fmla="*/ 459 w 504"/>
                <a:gd name="T65" fmla="*/ 398 h 598"/>
                <a:gd name="T66" fmla="*/ 459 w 504"/>
                <a:gd name="T67" fmla="*/ 399 h 598"/>
                <a:gd name="T68" fmla="*/ 108 w 504"/>
                <a:gd name="T69" fmla="*/ 399 h 598"/>
                <a:gd name="T70" fmla="*/ 54 w 504"/>
                <a:gd name="T71" fmla="*/ 453 h 598"/>
                <a:gd name="T72" fmla="*/ 65 w 504"/>
                <a:gd name="T73" fmla="*/ 464 h 598"/>
                <a:gd name="T74" fmla="*/ 76 w 504"/>
                <a:gd name="T75" fmla="*/ 453 h 598"/>
                <a:gd name="T76" fmla="*/ 108 w 504"/>
                <a:gd name="T77" fmla="*/ 421 h 598"/>
                <a:gd name="T78" fmla="*/ 480 w 504"/>
                <a:gd name="T79" fmla="*/ 421 h 598"/>
                <a:gd name="T80" fmla="*/ 486 w 504"/>
                <a:gd name="T81" fmla="*/ 419 h 598"/>
                <a:gd name="T82" fmla="*/ 403 w 504"/>
                <a:gd name="T83" fmla="*/ 255 h 598"/>
                <a:gd name="T84" fmla="*/ 367 w 504"/>
                <a:gd name="T85" fmla="*/ 227 h 598"/>
                <a:gd name="T86" fmla="*/ 353 w 504"/>
                <a:gd name="T87" fmla="*/ 227 h 598"/>
                <a:gd name="T88" fmla="*/ 317 w 504"/>
                <a:gd name="T89" fmla="*/ 255 h 598"/>
                <a:gd name="T90" fmla="*/ 317 w 504"/>
                <a:gd name="T91" fmla="*/ 43 h 598"/>
                <a:gd name="T92" fmla="*/ 403 w 504"/>
                <a:gd name="T93" fmla="*/ 43 h 598"/>
                <a:gd name="T94" fmla="*/ 403 w 504"/>
                <a:gd name="T95" fmla="*/ 25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4" h="598">
                  <a:moveTo>
                    <a:pt x="486" y="419"/>
                  </a:moveTo>
                  <a:cubicBezTo>
                    <a:pt x="495" y="416"/>
                    <a:pt x="502" y="408"/>
                    <a:pt x="502" y="398"/>
                  </a:cubicBezTo>
                  <a:cubicBezTo>
                    <a:pt x="502" y="21"/>
                    <a:pt x="502" y="21"/>
                    <a:pt x="502" y="21"/>
                  </a:cubicBezTo>
                  <a:cubicBezTo>
                    <a:pt x="502" y="9"/>
                    <a:pt x="493" y="0"/>
                    <a:pt x="480" y="0"/>
                  </a:cubicBezTo>
                  <a:cubicBezTo>
                    <a:pt x="65" y="0"/>
                    <a:pt x="65" y="0"/>
                    <a:pt x="65" y="0"/>
                  </a:cubicBezTo>
                  <a:cubicBezTo>
                    <a:pt x="29" y="0"/>
                    <a:pt x="0" y="29"/>
                    <a:pt x="0" y="65"/>
                  </a:cubicBezTo>
                  <a:cubicBezTo>
                    <a:pt x="0" y="533"/>
                    <a:pt x="0" y="533"/>
                    <a:pt x="0" y="533"/>
                  </a:cubicBezTo>
                  <a:cubicBezTo>
                    <a:pt x="0" y="569"/>
                    <a:pt x="29" y="598"/>
                    <a:pt x="65" y="598"/>
                  </a:cubicBezTo>
                  <a:cubicBezTo>
                    <a:pt x="480" y="598"/>
                    <a:pt x="480" y="598"/>
                    <a:pt x="480" y="598"/>
                  </a:cubicBezTo>
                  <a:cubicBezTo>
                    <a:pt x="489" y="598"/>
                    <a:pt x="497" y="593"/>
                    <a:pt x="500" y="585"/>
                  </a:cubicBezTo>
                  <a:cubicBezTo>
                    <a:pt x="504" y="577"/>
                    <a:pt x="502" y="568"/>
                    <a:pt x="497" y="562"/>
                  </a:cubicBezTo>
                  <a:cubicBezTo>
                    <a:pt x="486" y="551"/>
                    <a:pt x="481" y="537"/>
                    <a:pt x="481" y="522"/>
                  </a:cubicBezTo>
                  <a:cubicBezTo>
                    <a:pt x="481" y="513"/>
                    <a:pt x="483" y="505"/>
                    <a:pt x="487" y="497"/>
                  </a:cubicBezTo>
                  <a:cubicBezTo>
                    <a:pt x="492" y="486"/>
                    <a:pt x="488" y="473"/>
                    <a:pt x="477" y="467"/>
                  </a:cubicBezTo>
                  <a:cubicBezTo>
                    <a:pt x="466" y="462"/>
                    <a:pt x="453" y="466"/>
                    <a:pt x="448" y="477"/>
                  </a:cubicBezTo>
                  <a:cubicBezTo>
                    <a:pt x="441" y="491"/>
                    <a:pt x="437" y="506"/>
                    <a:pt x="437" y="522"/>
                  </a:cubicBezTo>
                  <a:cubicBezTo>
                    <a:pt x="437" y="533"/>
                    <a:pt x="439" y="544"/>
                    <a:pt x="442" y="555"/>
                  </a:cubicBezTo>
                  <a:cubicBezTo>
                    <a:pt x="65" y="555"/>
                    <a:pt x="65" y="555"/>
                    <a:pt x="65" y="555"/>
                  </a:cubicBezTo>
                  <a:cubicBezTo>
                    <a:pt x="53" y="555"/>
                    <a:pt x="43" y="545"/>
                    <a:pt x="43" y="533"/>
                  </a:cubicBezTo>
                  <a:cubicBezTo>
                    <a:pt x="43" y="65"/>
                    <a:pt x="43" y="65"/>
                    <a:pt x="43" y="65"/>
                  </a:cubicBezTo>
                  <a:cubicBezTo>
                    <a:pt x="43" y="53"/>
                    <a:pt x="53" y="43"/>
                    <a:pt x="65" y="43"/>
                  </a:cubicBezTo>
                  <a:cubicBezTo>
                    <a:pt x="295" y="43"/>
                    <a:pt x="295" y="43"/>
                    <a:pt x="295" y="43"/>
                  </a:cubicBezTo>
                  <a:cubicBezTo>
                    <a:pt x="295" y="278"/>
                    <a:pt x="295" y="278"/>
                    <a:pt x="295" y="278"/>
                  </a:cubicBezTo>
                  <a:cubicBezTo>
                    <a:pt x="295" y="282"/>
                    <a:pt x="297" y="286"/>
                    <a:pt x="301" y="288"/>
                  </a:cubicBezTo>
                  <a:cubicBezTo>
                    <a:pt x="305" y="289"/>
                    <a:pt x="309" y="289"/>
                    <a:pt x="312" y="286"/>
                  </a:cubicBezTo>
                  <a:cubicBezTo>
                    <a:pt x="360" y="249"/>
                    <a:pt x="360" y="249"/>
                    <a:pt x="360" y="249"/>
                  </a:cubicBezTo>
                  <a:cubicBezTo>
                    <a:pt x="407" y="286"/>
                    <a:pt x="407" y="286"/>
                    <a:pt x="407" y="286"/>
                  </a:cubicBezTo>
                  <a:cubicBezTo>
                    <a:pt x="409" y="288"/>
                    <a:pt x="411" y="289"/>
                    <a:pt x="414" y="289"/>
                  </a:cubicBezTo>
                  <a:cubicBezTo>
                    <a:pt x="415" y="289"/>
                    <a:pt x="417" y="288"/>
                    <a:pt x="419" y="288"/>
                  </a:cubicBezTo>
                  <a:cubicBezTo>
                    <a:pt x="422" y="286"/>
                    <a:pt x="425" y="282"/>
                    <a:pt x="425" y="278"/>
                  </a:cubicBezTo>
                  <a:cubicBezTo>
                    <a:pt x="425" y="43"/>
                    <a:pt x="425" y="43"/>
                    <a:pt x="425" y="43"/>
                  </a:cubicBezTo>
                  <a:cubicBezTo>
                    <a:pt x="459" y="43"/>
                    <a:pt x="459" y="43"/>
                    <a:pt x="459" y="43"/>
                  </a:cubicBezTo>
                  <a:cubicBezTo>
                    <a:pt x="459" y="398"/>
                    <a:pt x="459" y="398"/>
                    <a:pt x="459" y="398"/>
                  </a:cubicBezTo>
                  <a:cubicBezTo>
                    <a:pt x="459" y="398"/>
                    <a:pt x="459" y="399"/>
                    <a:pt x="459" y="399"/>
                  </a:cubicBezTo>
                  <a:cubicBezTo>
                    <a:pt x="108" y="399"/>
                    <a:pt x="108" y="399"/>
                    <a:pt x="108" y="399"/>
                  </a:cubicBezTo>
                  <a:cubicBezTo>
                    <a:pt x="78" y="399"/>
                    <a:pt x="54" y="423"/>
                    <a:pt x="54" y="453"/>
                  </a:cubicBezTo>
                  <a:cubicBezTo>
                    <a:pt x="54" y="459"/>
                    <a:pt x="59" y="464"/>
                    <a:pt x="65" y="464"/>
                  </a:cubicBezTo>
                  <a:cubicBezTo>
                    <a:pt x="71" y="464"/>
                    <a:pt x="76" y="459"/>
                    <a:pt x="76" y="453"/>
                  </a:cubicBezTo>
                  <a:cubicBezTo>
                    <a:pt x="76" y="435"/>
                    <a:pt x="90" y="421"/>
                    <a:pt x="108" y="421"/>
                  </a:cubicBezTo>
                  <a:cubicBezTo>
                    <a:pt x="480" y="421"/>
                    <a:pt x="480" y="421"/>
                    <a:pt x="480" y="421"/>
                  </a:cubicBezTo>
                  <a:cubicBezTo>
                    <a:pt x="483" y="421"/>
                    <a:pt x="485" y="420"/>
                    <a:pt x="486" y="419"/>
                  </a:cubicBezTo>
                  <a:close/>
                  <a:moveTo>
                    <a:pt x="403" y="255"/>
                  </a:moveTo>
                  <a:cubicBezTo>
                    <a:pt x="367" y="227"/>
                    <a:pt x="367" y="227"/>
                    <a:pt x="367" y="227"/>
                  </a:cubicBezTo>
                  <a:cubicBezTo>
                    <a:pt x="363" y="224"/>
                    <a:pt x="357" y="224"/>
                    <a:pt x="353" y="227"/>
                  </a:cubicBezTo>
                  <a:cubicBezTo>
                    <a:pt x="317" y="255"/>
                    <a:pt x="317" y="255"/>
                    <a:pt x="317" y="255"/>
                  </a:cubicBezTo>
                  <a:cubicBezTo>
                    <a:pt x="317" y="43"/>
                    <a:pt x="317" y="43"/>
                    <a:pt x="317" y="43"/>
                  </a:cubicBezTo>
                  <a:cubicBezTo>
                    <a:pt x="403" y="43"/>
                    <a:pt x="403" y="43"/>
                    <a:pt x="403" y="43"/>
                  </a:cubicBezTo>
                  <a:cubicBezTo>
                    <a:pt x="403" y="255"/>
                    <a:pt x="403" y="255"/>
                    <a:pt x="403"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par>
                                <p:cTn id="17" presetID="21"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205901"/>
            <a:ext cx="3262432" cy="461665"/>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：网络拓扑图</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 name="组合 1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p:nvPr/>
        </p:nvGrpSpPr>
        <p:grpSpPr>
          <a:xfrm>
            <a:off x="439910" y="1479954"/>
            <a:ext cx="2809330" cy="2809330"/>
            <a:chOff x="608429" y="1427424"/>
            <a:chExt cx="2301885" cy="2301885"/>
          </a:xfrm>
        </p:grpSpPr>
        <p:sp>
          <p:nvSpPr>
            <p:cNvPr id="18" name="Oval 4"/>
            <p:cNvSpPr/>
            <p:nvPr/>
          </p:nvSpPr>
          <p:spPr>
            <a:xfrm>
              <a:off x="608429" y="1427424"/>
              <a:ext cx="2301885" cy="2301885"/>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5"/>
            <p:cNvSpPr/>
            <p:nvPr/>
          </p:nvSpPr>
          <p:spPr>
            <a:xfrm>
              <a:off x="857533" y="1676528"/>
              <a:ext cx="1803677" cy="1803677"/>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p:nvPr/>
          </p:nvSpPr>
          <p:spPr>
            <a:xfrm>
              <a:off x="1070742" y="1889737"/>
              <a:ext cx="1377258" cy="13772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7"/>
            <p:cNvSpPr/>
            <p:nvPr/>
          </p:nvSpPr>
          <p:spPr>
            <a:xfrm>
              <a:off x="1298337" y="2117332"/>
              <a:ext cx="922068" cy="922068"/>
            </a:xfrm>
            <a:prstGeom prst="ellipse">
              <a:avLst/>
            </a:prstGeom>
            <a:solidFill>
              <a:schemeClr val="bg1">
                <a:lumMod val="95000"/>
              </a:schemeClr>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8"/>
            <p:cNvSpPr/>
            <p:nvPr/>
          </p:nvSpPr>
          <p:spPr>
            <a:xfrm>
              <a:off x="1525493" y="2344488"/>
              <a:ext cx="467758" cy="467758"/>
            </a:xfrm>
            <a:prstGeom prst="ellipse">
              <a:avLst/>
            </a:prstGeom>
            <a:solidFill>
              <a:schemeClr val="accent1"/>
            </a:solidFill>
            <a:ln>
              <a:noFill/>
            </a:ln>
            <a:effectLst>
              <a:outerShdw blurRad="114300" dist="635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9"/>
            <p:cNvGrpSpPr/>
            <p:nvPr/>
          </p:nvGrpSpPr>
          <p:grpSpPr>
            <a:xfrm>
              <a:off x="1696047" y="1523792"/>
              <a:ext cx="1081283" cy="1143183"/>
              <a:chOff x="5954713" y="4703763"/>
              <a:chExt cx="887412" cy="938213"/>
            </a:xfrm>
          </p:grpSpPr>
          <p:sp>
            <p:nvSpPr>
              <p:cNvPr id="24" name="Freeform 187"/>
              <p:cNvSpPr/>
              <p:nvPr/>
            </p:nvSpPr>
            <p:spPr bwMode="auto">
              <a:xfrm>
                <a:off x="5954713" y="5513388"/>
                <a:ext cx="117475" cy="128588"/>
              </a:xfrm>
              <a:custGeom>
                <a:avLst/>
                <a:gdLst>
                  <a:gd name="T0" fmla="*/ 48 w 300"/>
                  <a:gd name="T1" fmla="*/ 289 h 322"/>
                  <a:gd name="T2" fmla="*/ 0 w 300"/>
                  <a:gd name="T3" fmla="*/ 322 h 322"/>
                  <a:gd name="T4" fmla="*/ 30 w 300"/>
                  <a:gd name="T5" fmla="*/ 270 h 322"/>
                  <a:gd name="T6" fmla="*/ 280 w 300"/>
                  <a:gd name="T7" fmla="*/ 0 h 322"/>
                  <a:gd name="T8" fmla="*/ 300 w 300"/>
                  <a:gd name="T9" fmla="*/ 18 h 322"/>
                  <a:gd name="T10" fmla="*/ 48 w 300"/>
                  <a:gd name="T11" fmla="*/ 289 h 322"/>
                </a:gdLst>
                <a:ahLst/>
                <a:cxnLst>
                  <a:cxn ang="0">
                    <a:pos x="T0" y="T1"/>
                  </a:cxn>
                  <a:cxn ang="0">
                    <a:pos x="T2" y="T3"/>
                  </a:cxn>
                  <a:cxn ang="0">
                    <a:pos x="T4" y="T5"/>
                  </a:cxn>
                  <a:cxn ang="0">
                    <a:pos x="T6" y="T7"/>
                  </a:cxn>
                  <a:cxn ang="0">
                    <a:pos x="T8" y="T9"/>
                  </a:cxn>
                  <a:cxn ang="0">
                    <a:pos x="T10" y="T11"/>
                  </a:cxn>
                </a:cxnLst>
                <a:rect l="0" t="0" r="r" b="b"/>
                <a:pathLst>
                  <a:path w="300" h="322">
                    <a:moveTo>
                      <a:pt x="48" y="289"/>
                    </a:moveTo>
                    <a:lnTo>
                      <a:pt x="0" y="322"/>
                    </a:lnTo>
                    <a:lnTo>
                      <a:pt x="30" y="270"/>
                    </a:lnTo>
                    <a:lnTo>
                      <a:pt x="280" y="0"/>
                    </a:lnTo>
                    <a:lnTo>
                      <a:pt x="300" y="18"/>
                    </a:lnTo>
                    <a:lnTo>
                      <a:pt x="48" y="289"/>
                    </a:lnTo>
                    <a:close/>
                  </a:path>
                </a:pathLst>
              </a:custGeom>
              <a:solidFill>
                <a:srgbClr val="D5A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88"/>
              <p:cNvSpPr/>
              <p:nvPr/>
            </p:nvSpPr>
            <p:spPr bwMode="auto">
              <a:xfrm>
                <a:off x="5954713" y="5557838"/>
                <a:ext cx="82550" cy="84138"/>
              </a:xfrm>
              <a:custGeom>
                <a:avLst/>
                <a:gdLst>
                  <a:gd name="T0" fmla="*/ 0 w 209"/>
                  <a:gd name="T1" fmla="*/ 209 h 209"/>
                  <a:gd name="T2" fmla="*/ 8 w 209"/>
                  <a:gd name="T3" fmla="*/ 194 h 209"/>
                  <a:gd name="T4" fmla="*/ 43 w 209"/>
                  <a:gd name="T5" fmla="*/ 171 h 209"/>
                  <a:gd name="T6" fmla="*/ 201 w 209"/>
                  <a:gd name="T7" fmla="*/ 0 h 209"/>
                  <a:gd name="T8" fmla="*/ 204 w 209"/>
                  <a:gd name="T9" fmla="*/ 3 h 209"/>
                  <a:gd name="T10" fmla="*/ 209 w 209"/>
                  <a:gd name="T11" fmla="*/ 4 h 209"/>
                  <a:gd name="T12" fmla="*/ 48 w 209"/>
                  <a:gd name="T13" fmla="*/ 176 h 209"/>
                  <a:gd name="T14" fmla="*/ 0 w 209"/>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09">
                    <a:moveTo>
                      <a:pt x="0" y="209"/>
                    </a:moveTo>
                    <a:lnTo>
                      <a:pt x="8" y="194"/>
                    </a:lnTo>
                    <a:lnTo>
                      <a:pt x="43" y="171"/>
                    </a:lnTo>
                    <a:lnTo>
                      <a:pt x="201" y="0"/>
                    </a:lnTo>
                    <a:lnTo>
                      <a:pt x="204" y="3"/>
                    </a:lnTo>
                    <a:lnTo>
                      <a:pt x="209" y="4"/>
                    </a:lnTo>
                    <a:lnTo>
                      <a:pt x="48" y="176"/>
                    </a:lnTo>
                    <a:lnTo>
                      <a:pt x="0" y="209"/>
                    </a:lnTo>
                    <a:close/>
                  </a:path>
                </a:pathLst>
              </a:custGeom>
              <a:solidFill>
                <a:srgbClr val="BE93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89"/>
              <p:cNvSpPr/>
              <p:nvPr/>
            </p:nvSpPr>
            <p:spPr bwMode="auto">
              <a:xfrm>
                <a:off x="6037263" y="5554663"/>
                <a:ext cx="4763" cy="4763"/>
              </a:xfrm>
              <a:custGeom>
                <a:avLst/>
                <a:gdLst>
                  <a:gd name="T0" fmla="*/ 0 w 12"/>
                  <a:gd name="T1" fmla="*/ 13 h 13"/>
                  <a:gd name="T2" fmla="*/ 0 w 12"/>
                  <a:gd name="T3" fmla="*/ 13 h 13"/>
                  <a:gd name="T4" fmla="*/ 12 w 12"/>
                  <a:gd name="T5" fmla="*/ 0 h 13"/>
                  <a:gd name="T6" fmla="*/ 12 w 12"/>
                  <a:gd name="T7" fmla="*/ 0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3"/>
                    </a:lnTo>
                    <a:lnTo>
                      <a:pt x="12" y="0"/>
                    </a:lnTo>
                    <a:lnTo>
                      <a:pt x="12" y="0"/>
                    </a:lnTo>
                    <a:lnTo>
                      <a:pt x="0" y="13"/>
                    </a:lnTo>
                    <a:close/>
                  </a:path>
                </a:pathLst>
              </a:custGeom>
              <a:solidFill>
                <a:srgbClr val="CDCC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90"/>
              <p:cNvSpPr/>
              <p:nvPr/>
            </p:nvSpPr>
            <p:spPr bwMode="auto">
              <a:xfrm>
                <a:off x="6029325" y="5548313"/>
                <a:ext cx="9525" cy="9525"/>
              </a:xfrm>
              <a:custGeom>
                <a:avLst/>
                <a:gdLst>
                  <a:gd name="T0" fmla="*/ 11 w 24"/>
                  <a:gd name="T1" fmla="*/ 27 h 27"/>
                  <a:gd name="T2" fmla="*/ 2 w 24"/>
                  <a:gd name="T3" fmla="*/ 20 h 27"/>
                  <a:gd name="T4" fmla="*/ 0 w 24"/>
                  <a:gd name="T5" fmla="*/ 11 h 27"/>
                  <a:gd name="T6" fmla="*/ 11 w 24"/>
                  <a:gd name="T7" fmla="*/ 0 h 27"/>
                  <a:gd name="T8" fmla="*/ 15 w 24"/>
                  <a:gd name="T9" fmla="*/ 5 h 27"/>
                  <a:gd name="T10" fmla="*/ 20 w 24"/>
                  <a:gd name="T11" fmla="*/ 9 h 27"/>
                  <a:gd name="T12" fmla="*/ 22 w 24"/>
                  <a:gd name="T13" fmla="*/ 11 h 27"/>
                  <a:gd name="T14" fmla="*/ 24 w 24"/>
                  <a:gd name="T15" fmla="*/ 13 h 27"/>
                  <a:gd name="T16" fmla="*/ 11 w 2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7">
                    <a:moveTo>
                      <a:pt x="11" y="27"/>
                    </a:moveTo>
                    <a:lnTo>
                      <a:pt x="2" y="20"/>
                    </a:lnTo>
                    <a:lnTo>
                      <a:pt x="0" y="11"/>
                    </a:lnTo>
                    <a:lnTo>
                      <a:pt x="11" y="0"/>
                    </a:lnTo>
                    <a:lnTo>
                      <a:pt x="15" y="5"/>
                    </a:lnTo>
                    <a:lnTo>
                      <a:pt x="20" y="9"/>
                    </a:lnTo>
                    <a:lnTo>
                      <a:pt x="22" y="11"/>
                    </a:lnTo>
                    <a:lnTo>
                      <a:pt x="24" y="13"/>
                    </a:lnTo>
                    <a:lnTo>
                      <a:pt x="11" y="27"/>
                    </a:lnTo>
                    <a:close/>
                  </a:path>
                </a:pathLst>
              </a:custGeom>
              <a:solidFill>
                <a:srgbClr val="A882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91"/>
              <p:cNvSpPr/>
              <p:nvPr/>
            </p:nvSpPr>
            <p:spPr bwMode="auto">
              <a:xfrm>
                <a:off x="6034088" y="5553075"/>
                <a:ext cx="7938" cy="6350"/>
              </a:xfrm>
              <a:custGeom>
                <a:avLst/>
                <a:gdLst>
                  <a:gd name="T0" fmla="*/ 8 w 20"/>
                  <a:gd name="T1" fmla="*/ 18 h 18"/>
                  <a:gd name="T2" fmla="*/ 3 w 20"/>
                  <a:gd name="T3" fmla="*/ 17 h 18"/>
                  <a:gd name="T4" fmla="*/ 0 w 20"/>
                  <a:gd name="T5" fmla="*/ 14 h 18"/>
                  <a:gd name="T6" fmla="*/ 13 w 20"/>
                  <a:gd name="T7" fmla="*/ 0 h 18"/>
                  <a:gd name="T8" fmla="*/ 17 w 20"/>
                  <a:gd name="T9" fmla="*/ 2 h 18"/>
                  <a:gd name="T10" fmla="*/ 20 w 20"/>
                  <a:gd name="T11" fmla="*/ 5 h 18"/>
                  <a:gd name="T12" fmla="*/ 8 w 2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0" h="18">
                    <a:moveTo>
                      <a:pt x="8" y="18"/>
                    </a:moveTo>
                    <a:lnTo>
                      <a:pt x="3" y="17"/>
                    </a:lnTo>
                    <a:lnTo>
                      <a:pt x="0" y="14"/>
                    </a:lnTo>
                    <a:lnTo>
                      <a:pt x="13" y="0"/>
                    </a:lnTo>
                    <a:lnTo>
                      <a:pt x="17" y="2"/>
                    </a:lnTo>
                    <a:lnTo>
                      <a:pt x="20" y="5"/>
                    </a:lnTo>
                    <a:lnTo>
                      <a:pt x="8" y="18"/>
                    </a:lnTo>
                    <a:close/>
                  </a:path>
                </a:pathLst>
              </a:custGeom>
              <a:solidFill>
                <a:srgbClr val="957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92"/>
              <p:cNvSpPr/>
              <p:nvPr/>
            </p:nvSpPr>
            <p:spPr bwMode="auto">
              <a:xfrm>
                <a:off x="6486525" y="4799013"/>
                <a:ext cx="355600" cy="274638"/>
              </a:xfrm>
              <a:custGeom>
                <a:avLst/>
                <a:gdLst>
                  <a:gd name="T0" fmla="*/ 591 w 893"/>
                  <a:gd name="T1" fmla="*/ 59 h 692"/>
                  <a:gd name="T2" fmla="*/ 616 w 893"/>
                  <a:gd name="T3" fmla="*/ 38 h 692"/>
                  <a:gd name="T4" fmla="*/ 665 w 893"/>
                  <a:gd name="T5" fmla="*/ 11 h 692"/>
                  <a:gd name="T6" fmla="*/ 713 w 893"/>
                  <a:gd name="T7" fmla="*/ 0 h 692"/>
                  <a:gd name="T8" fmla="*/ 757 w 893"/>
                  <a:gd name="T9" fmla="*/ 4 h 692"/>
                  <a:gd name="T10" fmla="*/ 796 w 893"/>
                  <a:gd name="T11" fmla="*/ 18 h 692"/>
                  <a:gd name="T12" fmla="*/ 831 w 893"/>
                  <a:gd name="T13" fmla="*/ 40 h 692"/>
                  <a:gd name="T14" fmla="*/ 858 w 893"/>
                  <a:gd name="T15" fmla="*/ 68 h 692"/>
                  <a:gd name="T16" fmla="*/ 878 w 893"/>
                  <a:gd name="T17" fmla="*/ 98 h 692"/>
                  <a:gd name="T18" fmla="*/ 884 w 893"/>
                  <a:gd name="T19" fmla="*/ 113 h 692"/>
                  <a:gd name="T20" fmla="*/ 893 w 893"/>
                  <a:gd name="T21" fmla="*/ 143 h 692"/>
                  <a:gd name="T22" fmla="*/ 893 w 893"/>
                  <a:gd name="T23" fmla="*/ 202 h 692"/>
                  <a:gd name="T24" fmla="*/ 876 w 893"/>
                  <a:gd name="T25" fmla="*/ 258 h 692"/>
                  <a:gd name="T26" fmla="*/ 852 w 893"/>
                  <a:gd name="T27" fmla="*/ 310 h 692"/>
                  <a:gd name="T28" fmla="*/ 839 w 893"/>
                  <a:gd name="T29" fmla="*/ 333 h 692"/>
                  <a:gd name="T30" fmla="*/ 819 w 893"/>
                  <a:gd name="T31" fmla="*/ 361 h 692"/>
                  <a:gd name="T32" fmla="*/ 774 w 893"/>
                  <a:gd name="T33" fmla="*/ 409 h 692"/>
                  <a:gd name="T34" fmla="*/ 692 w 893"/>
                  <a:gd name="T35" fmla="*/ 466 h 692"/>
                  <a:gd name="T36" fmla="*/ 635 w 893"/>
                  <a:gd name="T37" fmla="*/ 493 h 692"/>
                  <a:gd name="T38" fmla="*/ 579 w 893"/>
                  <a:gd name="T39" fmla="*/ 517 h 692"/>
                  <a:gd name="T40" fmla="*/ 420 w 893"/>
                  <a:gd name="T41" fmla="*/ 573 h 692"/>
                  <a:gd name="T42" fmla="*/ 143 w 893"/>
                  <a:gd name="T43" fmla="*/ 655 h 692"/>
                  <a:gd name="T44" fmla="*/ 0 w 893"/>
                  <a:gd name="T45" fmla="*/ 692 h 692"/>
                  <a:gd name="T46" fmla="*/ 591 w 893"/>
                  <a:gd name="T47" fmla="*/ 5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3" h="692">
                    <a:moveTo>
                      <a:pt x="591" y="59"/>
                    </a:moveTo>
                    <a:lnTo>
                      <a:pt x="616" y="38"/>
                    </a:lnTo>
                    <a:lnTo>
                      <a:pt x="665" y="11"/>
                    </a:lnTo>
                    <a:lnTo>
                      <a:pt x="713" y="0"/>
                    </a:lnTo>
                    <a:lnTo>
                      <a:pt x="757" y="4"/>
                    </a:lnTo>
                    <a:lnTo>
                      <a:pt x="796" y="18"/>
                    </a:lnTo>
                    <a:lnTo>
                      <a:pt x="831" y="40"/>
                    </a:lnTo>
                    <a:lnTo>
                      <a:pt x="858" y="68"/>
                    </a:lnTo>
                    <a:lnTo>
                      <a:pt x="878" y="98"/>
                    </a:lnTo>
                    <a:lnTo>
                      <a:pt x="884" y="113"/>
                    </a:lnTo>
                    <a:lnTo>
                      <a:pt x="893" y="143"/>
                    </a:lnTo>
                    <a:lnTo>
                      <a:pt x="893" y="202"/>
                    </a:lnTo>
                    <a:lnTo>
                      <a:pt x="876" y="258"/>
                    </a:lnTo>
                    <a:lnTo>
                      <a:pt x="852" y="310"/>
                    </a:lnTo>
                    <a:lnTo>
                      <a:pt x="839" y="333"/>
                    </a:lnTo>
                    <a:lnTo>
                      <a:pt x="819" y="361"/>
                    </a:lnTo>
                    <a:lnTo>
                      <a:pt x="774" y="409"/>
                    </a:lnTo>
                    <a:lnTo>
                      <a:pt x="692" y="466"/>
                    </a:lnTo>
                    <a:lnTo>
                      <a:pt x="635" y="493"/>
                    </a:lnTo>
                    <a:lnTo>
                      <a:pt x="579" y="517"/>
                    </a:lnTo>
                    <a:lnTo>
                      <a:pt x="420" y="573"/>
                    </a:lnTo>
                    <a:lnTo>
                      <a:pt x="143" y="655"/>
                    </a:lnTo>
                    <a:lnTo>
                      <a:pt x="0" y="692"/>
                    </a:lnTo>
                    <a:lnTo>
                      <a:pt x="591" y="59"/>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93"/>
              <p:cNvSpPr/>
              <p:nvPr/>
            </p:nvSpPr>
            <p:spPr bwMode="auto">
              <a:xfrm>
                <a:off x="6486525" y="4789488"/>
                <a:ext cx="320675" cy="284163"/>
              </a:xfrm>
              <a:custGeom>
                <a:avLst/>
                <a:gdLst>
                  <a:gd name="T0" fmla="*/ 591 w 809"/>
                  <a:gd name="T1" fmla="*/ 79 h 712"/>
                  <a:gd name="T2" fmla="*/ 614 w 809"/>
                  <a:gd name="T3" fmla="*/ 57 h 712"/>
                  <a:gd name="T4" fmla="*/ 658 w 809"/>
                  <a:gd name="T5" fmla="*/ 24 h 712"/>
                  <a:gd name="T6" fmla="*/ 697 w 809"/>
                  <a:gd name="T7" fmla="*/ 6 h 712"/>
                  <a:gd name="T8" fmla="*/ 731 w 809"/>
                  <a:gd name="T9" fmla="*/ 0 h 712"/>
                  <a:gd name="T10" fmla="*/ 760 w 809"/>
                  <a:gd name="T11" fmla="*/ 3 h 712"/>
                  <a:gd name="T12" fmla="*/ 782 w 809"/>
                  <a:gd name="T13" fmla="*/ 14 h 712"/>
                  <a:gd name="T14" fmla="*/ 797 w 809"/>
                  <a:gd name="T15" fmla="*/ 31 h 712"/>
                  <a:gd name="T16" fmla="*/ 806 w 809"/>
                  <a:gd name="T17" fmla="*/ 50 h 712"/>
                  <a:gd name="T18" fmla="*/ 808 w 809"/>
                  <a:gd name="T19" fmla="*/ 62 h 712"/>
                  <a:gd name="T20" fmla="*/ 809 w 809"/>
                  <a:gd name="T21" fmla="*/ 84 h 712"/>
                  <a:gd name="T22" fmla="*/ 796 w 809"/>
                  <a:gd name="T23" fmla="*/ 132 h 712"/>
                  <a:gd name="T24" fmla="*/ 758 w 809"/>
                  <a:gd name="T25" fmla="*/ 206 h 712"/>
                  <a:gd name="T26" fmla="*/ 727 w 809"/>
                  <a:gd name="T27" fmla="*/ 250 h 712"/>
                  <a:gd name="T28" fmla="*/ 706 w 809"/>
                  <a:gd name="T29" fmla="*/ 276 h 712"/>
                  <a:gd name="T30" fmla="*/ 661 w 809"/>
                  <a:gd name="T31" fmla="*/ 324 h 712"/>
                  <a:gd name="T32" fmla="*/ 586 w 809"/>
                  <a:gd name="T33" fmla="*/ 386 h 712"/>
                  <a:gd name="T34" fmla="*/ 535 w 809"/>
                  <a:gd name="T35" fmla="*/ 421 h 712"/>
                  <a:gd name="T36" fmla="*/ 487 w 809"/>
                  <a:gd name="T37" fmla="*/ 452 h 712"/>
                  <a:gd name="T38" fmla="*/ 353 w 809"/>
                  <a:gd name="T39" fmla="*/ 530 h 712"/>
                  <a:gd name="T40" fmla="*/ 119 w 809"/>
                  <a:gd name="T41" fmla="*/ 653 h 712"/>
                  <a:gd name="T42" fmla="*/ 0 w 809"/>
                  <a:gd name="T43" fmla="*/ 712 h 712"/>
                  <a:gd name="T44" fmla="*/ 591 w 809"/>
                  <a:gd name="T45" fmla="*/ 7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9" h="712">
                    <a:moveTo>
                      <a:pt x="591" y="79"/>
                    </a:moveTo>
                    <a:lnTo>
                      <a:pt x="614" y="57"/>
                    </a:lnTo>
                    <a:lnTo>
                      <a:pt x="658" y="24"/>
                    </a:lnTo>
                    <a:lnTo>
                      <a:pt x="697" y="6"/>
                    </a:lnTo>
                    <a:lnTo>
                      <a:pt x="731" y="0"/>
                    </a:lnTo>
                    <a:lnTo>
                      <a:pt x="760" y="3"/>
                    </a:lnTo>
                    <a:lnTo>
                      <a:pt x="782" y="14"/>
                    </a:lnTo>
                    <a:lnTo>
                      <a:pt x="797" y="31"/>
                    </a:lnTo>
                    <a:lnTo>
                      <a:pt x="806" y="50"/>
                    </a:lnTo>
                    <a:lnTo>
                      <a:pt x="808" y="62"/>
                    </a:lnTo>
                    <a:lnTo>
                      <a:pt x="809" y="84"/>
                    </a:lnTo>
                    <a:lnTo>
                      <a:pt x="796" y="132"/>
                    </a:lnTo>
                    <a:lnTo>
                      <a:pt x="758" y="206"/>
                    </a:lnTo>
                    <a:lnTo>
                      <a:pt x="727" y="250"/>
                    </a:lnTo>
                    <a:lnTo>
                      <a:pt x="706" y="276"/>
                    </a:lnTo>
                    <a:lnTo>
                      <a:pt x="661" y="324"/>
                    </a:lnTo>
                    <a:lnTo>
                      <a:pt x="586" y="386"/>
                    </a:lnTo>
                    <a:lnTo>
                      <a:pt x="535" y="421"/>
                    </a:lnTo>
                    <a:lnTo>
                      <a:pt x="487" y="452"/>
                    </a:lnTo>
                    <a:lnTo>
                      <a:pt x="353" y="530"/>
                    </a:lnTo>
                    <a:lnTo>
                      <a:pt x="119" y="653"/>
                    </a:lnTo>
                    <a:lnTo>
                      <a:pt x="0" y="712"/>
                    </a:lnTo>
                    <a:lnTo>
                      <a:pt x="591" y="79"/>
                    </a:lnTo>
                    <a:close/>
                  </a:path>
                </a:pathLst>
              </a:custGeom>
              <a:solidFill>
                <a:srgbClr val="243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94"/>
              <p:cNvSpPr/>
              <p:nvPr/>
            </p:nvSpPr>
            <p:spPr bwMode="auto">
              <a:xfrm>
                <a:off x="6486525" y="4797425"/>
                <a:ext cx="320675" cy="276225"/>
              </a:xfrm>
              <a:custGeom>
                <a:avLst/>
                <a:gdLst>
                  <a:gd name="T0" fmla="*/ 727 w 809"/>
                  <a:gd name="T1" fmla="*/ 234 h 696"/>
                  <a:gd name="T2" fmla="*/ 758 w 809"/>
                  <a:gd name="T3" fmla="*/ 190 h 696"/>
                  <a:gd name="T4" fmla="*/ 796 w 809"/>
                  <a:gd name="T5" fmla="*/ 116 h 696"/>
                  <a:gd name="T6" fmla="*/ 809 w 809"/>
                  <a:gd name="T7" fmla="*/ 68 h 696"/>
                  <a:gd name="T8" fmla="*/ 808 w 809"/>
                  <a:gd name="T9" fmla="*/ 46 h 696"/>
                  <a:gd name="T10" fmla="*/ 805 w 809"/>
                  <a:gd name="T11" fmla="*/ 33 h 696"/>
                  <a:gd name="T12" fmla="*/ 793 w 809"/>
                  <a:gd name="T13" fmla="*/ 9 h 696"/>
                  <a:gd name="T14" fmla="*/ 783 w 809"/>
                  <a:gd name="T15" fmla="*/ 0 h 696"/>
                  <a:gd name="T16" fmla="*/ 791 w 809"/>
                  <a:gd name="T17" fmla="*/ 9 h 696"/>
                  <a:gd name="T18" fmla="*/ 800 w 809"/>
                  <a:gd name="T19" fmla="*/ 29 h 696"/>
                  <a:gd name="T20" fmla="*/ 801 w 809"/>
                  <a:gd name="T21" fmla="*/ 39 h 696"/>
                  <a:gd name="T22" fmla="*/ 802 w 809"/>
                  <a:gd name="T23" fmla="*/ 61 h 696"/>
                  <a:gd name="T24" fmla="*/ 789 w 809"/>
                  <a:gd name="T25" fmla="*/ 109 h 696"/>
                  <a:gd name="T26" fmla="*/ 752 w 809"/>
                  <a:gd name="T27" fmla="*/ 183 h 696"/>
                  <a:gd name="T28" fmla="*/ 719 w 809"/>
                  <a:gd name="T29" fmla="*/ 227 h 696"/>
                  <a:gd name="T30" fmla="*/ 700 w 809"/>
                  <a:gd name="T31" fmla="*/ 253 h 696"/>
                  <a:gd name="T32" fmla="*/ 655 w 809"/>
                  <a:gd name="T33" fmla="*/ 301 h 696"/>
                  <a:gd name="T34" fmla="*/ 579 w 809"/>
                  <a:gd name="T35" fmla="*/ 363 h 696"/>
                  <a:gd name="T36" fmla="*/ 529 w 809"/>
                  <a:gd name="T37" fmla="*/ 398 h 696"/>
                  <a:gd name="T38" fmla="*/ 429 w 809"/>
                  <a:gd name="T39" fmla="*/ 461 h 696"/>
                  <a:gd name="T40" fmla="*/ 139 w 809"/>
                  <a:gd name="T41" fmla="*/ 617 h 696"/>
                  <a:gd name="T42" fmla="*/ 17 w 809"/>
                  <a:gd name="T43" fmla="*/ 678 h 696"/>
                  <a:gd name="T44" fmla="*/ 0 w 809"/>
                  <a:gd name="T45" fmla="*/ 696 h 696"/>
                  <a:gd name="T46" fmla="*/ 119 w 809"/>
                  <a:gd name="T47" fmla="*/ 637 h 696"/>
                  <a:gd name="T48" fmla="*/ 351 w 809"/>
                  <a:gd name="T49" fmla="*/ 514 h 696"/>
                  <a:gd name="T50" fmla="*/ 487 w 809"/>
                  <a:gd name="T51" fmla="*/ 436 h 696"/>
                  <a:gd name="T52" fmla="*/ 535 w 809"/>
                  <a:gd name="T53" fmla="*/ 405 h 696"/>
                  <a:gd name="T54" fmla="*/ 586 w 809"/>
                  <a:gd name="T55" fmla="*/ 370 h 696"/>
                  <a:gd name="T56" fmla="*/ 661 w 809"/>
                  <a:gd name="T57" fmla="*/ 308 h 696"/>
                  <a:gd name="T58" fmla="*/ 706 w 809"/>
                  <a:gd name="T59" fmla="*/ 260 h 696"/>
                  <a:gd name="T60" fmla="*/ 727 w 809"/>
                  <a:gd name="T61" fmla="*/ 234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9" h="696">
                    <a:moveTo>
                      <a:pt x="727" y="234"/>
                    </a:moveTo>
                    <a:lnTo>
                      <a:pt x="758" y="190"/>
                    </a:lnTo>
                    <a:lnTo>
                      <a:pt x="796" y="116"/>
                    </a:lnTo>
                    <a:lnTo>
                      <a:pt x="809" y="68"/>
                    </a:lnTo>
                    <a:lnTo>
                      <a:pt x="808" y="46"/>
                    </a:lnTo>
                    <a:lnTo>
                      <a:pt x="805" y="33"/>
                    </a:lnTo>
                    <a:lnTo>
                      <a:pt x="793" y="9"/>
                    </a:lnTo>
                    <a:lnTo>
                      <a:pt x="783" y="0"/>
                    </a:lnTo>
                    <a:lnTo>
                      <a:pt x="791" y="9"/>
                    </a:lnTo>
                    <a:lnTo>
                      <a:pt x="800" y="29"/>
                    </a:lnTo>
                    <a:lnTo>
                      <a:pt x="801" y="39"/>
                    </a:lnTo>
                    <a:lnTo>
                      <a:pt x="802" y="61"/>
                    </a:lnTo>
                    <a:lnTo>
                      <a:pt x="789" y="109"/>
                    </a:lnTo>
                    <a:lnTo>
                      <a:pt x="752" y="183"/>
                    </a:lnTo>
                    <a:lnTo>
                      <a:pt x="719" y="227"/>
                    </a:lnTo>
                    <a:lnTo>
                      <a:pt x="700" y="253"/>
                    </a:lnTo>
                    <a:lnTo>
                      <a:pt x="655" y="301"/>
                    </a:lnTo>
                    <a:lnTo>
                      <a:pt x="579" y="363"/>
                    </a:lnTo>
                    <a:lnTo>
                      <a:pt x="529" y="398"/>
                    </a:lnTo>
                    <a:lnTo>
                      <a:pt x="429" y="461"/>
                    </a:lnTo>
                    <a:lnTo>
                      <a:pt x="139" y="617"/>
                    </a:lnTo>
                    <a:lnTo>
                      <a:pt x="17" y="678"/>
                    </a:lnTo>
                    <a:lnTo>
                      <a:pt x="0" y="696"/>
                    </a:lnTo>
                    <a:lnTo>
                      <a:pt x="119" y="637"/>
                    </a:lnTo>
                    <a:lnTo>
                      <a:pt x="351" y="514"/>
                    </a:lnTo>
                    <a:lnTo>
                      <a:pt x="487" y="436"/>
                    </a:lnTo>
                    <a:lnTo>
                      <a:pt x="535" y="405"/>
                    </a:lnTo>
                    <a:lnTo>
                      <a:pt x="586" y="370"/>
                    </a:lnTo>
                    <a:lnTo>
                      <a:pt x="661" y="308"/>
                    </a:lnTo>
                    <a:lnTo>
                      <a:pt x="706" y="260"/>
                    </a:lnTo>
                    <a:lnTo>
                      <a:pt x="727" y="234"/>
                    </a:lnTo>
                    <a:close/>
                  </a:path>
                </a:pathLst>
              </a:custGeom>
              <a:solidFill>
                <a:srgbClr val="304B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95"/>
              <p:cNvSpPr/>
              <p:nvPr/>
            </p:nvSpPr>
            <p:spPr bwMode="auto">
              <a:xfrm>
                <a:off x="6486525" y="4727575"/>
                <a:ext cx="269875" cy="346075"/>
              </a:xfrm>
              <a:custGeom>
                <a:avLst/>
                <a:gdLst>
                  <a:gd name="T0" fmla="*/ 608 w 681"/>
                  <a:gd name="T1" fmla="*/ 219 h 872"/>
                  <a:gd name="T2" fmla="*/ 630 w 681"/>
                  <a:gd name="T3" fmla="*/ 193 h 872"/>
                  <a:gd name="T4" fmla="*/ 660 w 681"/>
                  <a:gd name="T5" fmla="*/ 145 h 872"/>
                  <a:gd name="T6" fmla="*/ 675 w 681"/>
                  <a:gd name="T7" fmla="*/ 105 h 872"/>
                  <a:gd name="T8" fmla="*/ 681 w 681"/>
                  <a:gd name="T9" fmla="*/ 71 h 872"/>
                  <a:gd name="T10" fmla="*/ 675 w 681"/>
                  <a:gd name="T11" fmla="*/ 43 h 872"/>
                  <a:gd name="T12" fmla="*/ 664 w 681"/>
                  <a:gd name="T13" fmla="*/ 22 h 872"/>
                  <a:gd name="T14" fmla="*/ 647 w 681"/>
                  <a:gd name="T15" fmla="*/ 8 h 872"/>
                  <a:gd name="T16" fmla="*/ 626 w 681"/>
                  <a:gd name="T17" fmla="*/ 1 h 872"/>
                  <a:gd name="T18" fmla="*/ 616 w 681"/>
                  <a:gd name="T19" fmla="*/ 0 h 872"/>
                  <a:gd name="T20" fmla="*/ 594 w 681"/>
                  <a:gd name="T21" fmla="*/ 1 h 872"/>
                  <a:gd name="T22" fmla="*/ 546 w 681"/>
                  <a:gd name="T23" fmla="*/ 20 h 872"/>
                  <a:gd name="T24" fmla="*/ 473 w 681"/>
                  <a:gd name="T25" fmla="*/ 65 h 872"/>
                  <a:gd name="T26" fmla="*/ 432 w 681"/>
                  <a:gd name="T27" fmla="*/ 100 h 872"/>
                  <a:gd name="T28" fmla="*/ 406 w 681"/>
                  <a:gd name="T29" fmla="*/ 123 h 872"/>
                  <a:gd name="T30" fmla="*/ 360 w 681"/>
                  <a:gd name="T31" fmla="*/ 173 h 872"/>
                  <a:gd name="T32" fmla="*/ 301 w 681"/>
                  <a:gd name="T33" fmla="*/ 254 h 872"/>
                  <a:gd name="T34" fmla="*/ 268 w 681"/>
                  <a:gd name="T35" fmla="*/ 307 h 872"/>
                  <a:gd name="T36" fmla="*/ 240 w 681"/>
                  <a:gd name="T37" fmla="*/ 359 h 872"/>
                  <a:gd name="T38" fmla="*/ 169 w 681"/>
                  <a:gd name="T39" fmla="*/ 503 h 872"/>
                  <a:gd name="T40" fmla="*/ 54 w 681"/>
                  <a:gd name="T41" fmla="*/ 748 h 872"/>
                  <a:gd name="T42" fmla="*/ 0 w 681"/>
                  <a:gd name="T43" fmla="*/ 872 h 872"/>
                  <a:gd name="T44" fmla="*/ 608 w 681"/>
                  <a:gd name="T45" fmla="*/ 21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1" h="872">
                    <a:moveTo>
                      <a:pt x="608" y="219"/>
                    </a:moveTo>
                    <a:lnTo>
                      <a:pt x="630" y="193"/>
                    </a:lnTo>
                    <a:lnTo>
                      <a:pt x="660" y="145"/>
                    </a:lnTo>
                    <a:lnTo>
                      <a:pt x="675" y="105"/>
                    </a:lnTo>
                    <a:lnTo>
                      <a:pt x="681" y="71"/>
                    </a:lnTo>
                    <a:lnTo>
                      <a:pt x="675" y="43"/>
                    </a:lnTo>
                    <a:lnTo>
                      <a:pt x="664" y="22"/>
                    </a:lnTo>
                    <a:lnTo>
                      <a:pt x="647" y="8"/>
                    </a:lnTo>
                    <a:lnTo>
                      <a:pt x="626" y="1"/>
                    </a:lnTo>
                    <a:lnTo>
                      <a:pt x="616" y="0"/>
                    </a:lnTo>
                    <a:lnTo>
                      <a:pt x="594" y="1"/>
                    </a:lnTo>
                    <a:lnTo>
                      <a:pt x="546" y="20"/>
                    </a:lnTo>
                    <a:lnTo>
                      <a:pt x="473" y="65"/>
                    </a:lnTo>
                    <a:lnTo>
                      <a:pt x="432" y="100"/>
                    </a:lnTo>
                    <a:lnTo>
                      <a:pt x="406" y="123"/>
                    </a:lnTo>
                    <a:lnTo>
                      <a:pt x="360" y="173"/>
                    </a:lnTo>
                    <a:lnTo>
                      <a:pt x="301" y="254"/>
                    </a:lnTo>
                    <a:lnTo>
                      <a:pt x="268" y="307"/>
                    </a:lnTo>
                    <a:lnTo>
                      <a:pt x="240" y="359"/>
                    </a:lnTo>
                    <a:lnTo>
                      <a:pt x="169" y="503"/>
                    </a:lnTo>
                    <a:lnTo>
                      <a:pt x="54" y="748"/>
                    </a:lnTo>
                    <a:lnTo>
                      <a:pt x="0" y="872"/>
                    </a:lnTo>
                    <a:lnTo>
                      <a:pt x="608" y="219"/>
                    </a:lnTo>
                    <a:close/>
                  </a:path>
                </a:pathLst>
              </a:custGeom>
              <a:solidFill>
                <a:srgbClr val="455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96"/>
              <p:cNvSpPr/>
              <p:nvPr/>
            </p:nvSpPr>
            <p:spPr bwMode="auto">
              <a:xfrm>
                <a:off x="6486525" y="4703763"/>
                <a:ext cx="254000" cy="369888"/>
              </a:xfrm>
              <a:custGeom>
                <a:avLst/>
                <a:gdLst>
                  <a:gd name="T0" fmla="*/ 591 w 639"/>
                  <a:gd name="T1" fmla="*/ 296 h 929"/>
                  <a:gd name="T2" fmla="*/ 609 w 639"/>
                  <a:gd name="T3" fmla="*/ 268 h 929"/>
                  <a:gd name="T4" fmla="*/ 633 w 639"/>
                  <a:gd name="T5" fmla="*/ 218 h 929"/>
                  <a:gd name="T6" fmla="*/ 639 w 639"/>
                  <a:gd name="T7" fmla="*/ 170 h 929"/>
                  <a:gd name="T8" fmla="*/ 633 w 639"/>
                  <a:gd name="T9" fmla="*/ 126 h 929"/>
                  <a:gd name="T10" fmla="*/ 616 w 639"/>
                  <a:gd name="T11" fmla="*/ 87 h 929"/>
                  <a:gd name="T12" fmla="*/ 591 w 639"/>
                  <a:gd name="T13" fmla="*/ 55 h 929"/>
                  <a:gd name="T14" fmla="*/ 563 w 639"/>
                  <a:gd name="T15" fmla="*/ 30 h 929"/>
                  <a:gd name="T16" fmla="*/ 531 w 639"/>
                  <a:gd name="T17" fmla="*/ 12 h 929"/>
                  <a:gd name="T18" fmla="*/ 516 w 639"/>
                  <a:gd name="T19" fmla="*/ 7 h 929"/>
                  <a:gd name="T20" fmla="*/ 485 w 639"/>
                  <a:gd name="T21" fmla="*/ 0 h 929"/>
                  <a:gd name="T22" fmla="*/ 426 w 639"/>
                  <a:gd name="T23" fmla="*/ 4 h 929"/>
                  <a:gd name="T24" fmla="*/ 371 w 639"/>
                  <a:gd name="T25" fmla="*/ 25 h 929"/>
                  <a:gd name="T26" fmla="*/ 320 w 639"/>
                  <a:gd name="T27" fmla="*/ 53 h 929"/>
                  <a:gd name="T28" fmla="*/ 298 w 639"/>
                  <a:gd name="T29" fmla="*/ 69 h 929"/>
                  <a:gd name="T30" fmla="*/ 272 w 639"/>
                  <a:gd name="T31" fmla="*/ 88 h 929"/>
                  <a:gd name="T32" fmla="*/ 228 w 639"/>
                  <a:gd name="T33" fmla="*/ 137 h 929"/>
                  <a:gd name="T34" fmla="*/ 178 w 639"/>
                  <a:gd name="T35" fmla="*/ 223 h 929"/>
                  <a:gd name="T36" fmla="*/ 154 w 639"/>
                  <a:gd name="T37" fmla="*/ 281 h 929"/>
                  <a:gd name="T38" fmla="*/ 134 w 639"/>
                  <a:gd name="T39" fmla="*/ 340 h 929"/>
                  <a:gd name="T40" fmla="*/ 89 w 639"/>
                  <a:gd name="T41" fmla="*/ 502 h 929"/>
                  <a:gd name="T42" fmla="*/ 27 w 639"/>
                  <a:gd name="T43" fmla="*/ 784 h 929"/>
                  <a:gd name="T44" fmla="*/ 0 w 639"/>
                  <a:gd name="T45" fmla="*/ 929 h 929"/>
                  <a:gd name="T46" fmla="*/ 591 w 639"/>
                  <a:gd name="T47" fmla="*/ 29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9" h="929">
                    <a:moveTo>
                      <a:pt x="591" y="296"/>
                    </a:moveTo>
                    <a:lnTo>
                      <a:pt x="609" y="268"/>
                    </a:lnTo>
                    <a:lnTo>
                      <a:pt x="633" y="218"/>
                    </a:lnTo>
                    <a:lnTo>
                      <a:pt x="639" y="170"/>
                    </a:lnTo>
                    <a:lnTo>
                      <a:pt x="633" y="126"/>
                    </a:lnTo>
                    <a:lnTo>
                      <a:pt x="616" y="87"/>
                    </a:lnTo>
                    <a:lnTo>
                      <a:pt x="591" y="55"/>
                    </a:lnTo>
                    <a:lnTo>
                      <a:pt x="563" y="30"/>
                    </a:lnTo>
                    <a:lnTo>
                      <a:pt x="531" y="12"/>
                    </a:lnTo>
                    <a:lnTo>
                      <a:pt x="516" y="7"/>
                    </a:lnTo>
                    <a:lnTo>
                      <a:pt x="485" y="0"/>
                    </a:lnTo>
                    <a:lnTo>
                      <a:pt x="426" y="4"/>
                    </a:lnTo>
                    <a:lnTo>
                      <a:pt x="371" y="25"/>
                    </a:lnTo>
                    <a:lnTo>
                      <a:pt x="320" y="53"/>
                    </a:lnTo>
                    <a:lnTo>
                      <a:pt x="298" y="69"/>
                    </a:lnTo>
                    <a:lnTo>
                      <a:pt x="272" y="88"/>
                    </a:lnTo>
                    <a:lnTo>
                      <a:pt x="228" y="137"/>
                    </a:lnTo>
                    <a:lnTo>
                      <a:pt x="178" y="223"/>
                    </a:lnTo>
                    <a:lnTo>
                      <a:pt x="154" y="281"/>
                    </a:lnTo>
                    <a:lnTo>
                      <a:pt x="134" y="340"/>
                    </a:lnTo>
                    <a:lnTo>
                      <a:pt x="89" y="502"/>
                    </a:lnTo>
                    <a:lnTo>
                      <a:pt x="27" y="784"/>
                    </a:lnTo>
                    <a:lnTo>
                      <a:pt x="0" y="929"/>
                    </a:lnTo>
                    <a:lnTo>
                      <a:pt x="591" y="296"/>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97"/>
              <p:cNvSpPr/>
              <p:nvPr/>
            </p:nvSpPr>
            <p:spPr bwMode="auto">
              <a:xfrm>
                <a:off x="6043613" y="4816475"/>
                <a:ext cx="682625" cy="723900"/>
              </a:xfrm>
              <a:custGeom>
                <a:avLst/>
                <a:gdLst>
                  <a:gd name="T0" fmla="*/ 127 w 1717"/>
                  <a:gd name="T1" fmla="*/ 1825 h 1825"/>
                  <a:gd name="T2" fmla="*/ 0 w 1717"/>
                  <a:gd name="T3" fmla="*/ 1706 h 1825"/>
                  <a:gd name="T4" fmla="*/ 1717 w 1717"/>
                  <a:gd name="T5" fmla="*/ 0 h 1825"/>
                  <a:gd name="T6" fmla="*/ 127 w 1717"/>
                  <a:gd name="T7" fmla="*/ 1825 h 1825"/>
                </a:gdLst>
                <a:ahLst/>
                <a:cxnLst>
                  <a:cxn ang="0">
                    <a:pos x="T0" y="T1"/>
                  </a:cxn>
                  <a:cxn ang="0">
                    <a:pos x="T2" y="T3"/>
                  </a:cxn>
                  <a:cxn ang="0">
                    <a:pos x="T4" y="T5"/>
                  </a:cxn>
                  <a:cxn ang="0">
                    <a:pos x="T6" y="T7"/>
                  </a:cxn>
                </a:cxnLst>
                <a:rect l="0" t="0" r="r" b="b"/>
                <a:pathLst>
                  <a:path w="1717" h="1825">
                    <a:moveTo>
                      <a:pt x="127" y="1825"/>
                    </a:moveTo>
                    <a:lnTo>
                      <a:pt x="0" y="1706"/>
                    </a:lnTo>
                    <a:lnTo>
                      <a:pt x="1717" y="0"/>
                    </a:lnTo>
                    <a:lnTo>
                      <a:pt x="127" y="1825"/>
                    </a:lnTo>
                    <a:close/>
                  </a:path>
                </a:pathLst>
              </a:custGeom>
              <a:solidFill>
                <a:srgbClr val="2945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98"/>
              <p:cNvSpPr/>
              <p:nvPr/>
            </p:nvSpPr>
            <p:spPr bwMode="auto">
              <a:xfrm>
                <a:off x="6030913" y="5473700"/>
                <a:ext cx="80963" cy="82550"/>
              </a:xfrm>
              <a:custGeom>
                <a:avLst/>
                <a:gdLst>
                  <a:gd name="T0" fmla="*/ 165 w 204"/>
                  <a:gd name="T1" fmla="*/ 162 h 208"/>
                  <a:gd name="T2" fmla="*/ 148 w 204"/>
                  <a:gd name="T3" fmla="*/ 179 h 208"/>
                  <a:gd name="T4" fmla="*/ 111 w 204"/>
                  <a:gd name="T5" fmla="*/ 201 h 208"/>
                  <a:gd name="T6" fmla="*/ 72 w 204"/>
                  <a:gd name="T7" fmla="*/ 208 h 208"/>
                  <a:gd name="T8" fmla="*/ 38 w 204"/>
                  <a:gd name="T9" fmla="*/ 200 h 208"/>
                  <a:gd name="T10" fmla="*/ 24 w 204"/>
                  <a:gd name="T11" fmla="*/ 188 h 208"/>
                  <a:gd name="T12" fmla="*/ 12 w 204"/>
                  <a:gd name="T13" fmla="*/ 175 h 208"/>
                  <a:gd name="T14" fmla="*/ 0 w 204"/>
                  <a:gd name="T15" fmla="*/ 142 h 208"/>
                  <a:gd name="T16" fmla="*/ 4 w 204"/>
                  <a:gd name="T17" fmla="*/ 103 h 208"/>
                  <a:gd name="T18" fmla="*/ 24 w 204"/>
                  <a:gd name="T19" fmla="*/ 63 h 208"/>
                  <a:gd name="T20" fmla="*/ 38 w 204"/>
                  <a:gd name="T21" fmla="*/ 44 h 208"/>
                  <a:gd name="T22" fmla="*/ 56 w 204"/>
                  <a:gd name="T23" fmla="*/ 29 h 208"/>
                  <a:gd name="T24" fmla="*/ 94 w 204"/>
                  <a:gd name="T25" fmla="*/ 7 h 208"/>
                  <a:gd name="T26" fmla="*/ 133 w 204"/>
                  <a:gd name="T27" fmla="*/ 0 h 208"/>
                  <a:gd name="T28" fmla="*/ 166 w 204"/>
                  <a:gd name="T29" fmla="*/ 8 h 208"/>
                  <a:gd name="T30" fmla="*/ 181 w 204"/>
                  <a:gd name="T31" fmla="*/ 20 h 208"/>
                  <a:gd name="T32" fmla="*/ 192 w 204"/>
                  <a:gd name="T33" fmla="*/ 33 h 208"/>
                  <a:gd name="T34" fmla="*/ 204 w 204"/>
                  <a:gd name="T35" fmla="*/ 67 h 208"/>
                  <a:gd name="T36" fmla="*/ 199 w 204"/>
                  <a:gd name="T37" fmla="*/ 105 h 208"/>
                  <a:gd name="T38" fmla="*/ 181 w 204"/>
                  <a:gd name="T39" fmla="*/ 146 h 208"/>
                  <a:gd name="T40" fmla="*/ 165 w 204"/>
                  <a:gd name="T41" fmla="*/ 1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208">
                    <a:moveTo>
                      <a:pt x="165" y="162"/>
                    </a:moveTo>
                    <a:lnTo>
                      <a:pt x="148" y="179"/>
                    </a:lnTo>
                    <a:lnTo>
                      <a:pt x="111" y="201"/>
                    </a:lnTo>
                    <a:lnTo>
                      <a:pt x="72" y="208"/>
                    </a:lnTo>
                    <a:lnTo>
                      <a:pt x="38" y="200"/>
                    </a:lnTo>
                    <a:lnTo>
                      <a:pt x="24" y="188"/>
                    </a:lnTo>
                    <a:lnTo>
                      <a:pt x="12" y="175"/>
                    </a:lnTo>
                    <a:lnTo>
                      <a:pt x="0" y="142"/>
                    </a:lnTo>
                    <a:lnTo>
                      <a:pt x="4" y="103"/>
                    </a:lnTo>
                    <a:lnTo>
                      <a:pt x="24" y="63"/>
                    </a:lnTo>
                    <a:lnTo>
                      <a:pt x="38" y="44"/>
                    </a:lnTo>
                    <a:lnTo>
                      <a:pt x="56" y="29"/>
                    </a:lnTo>
                    <a:lnTo>
                      <a:pt x="94" y="7"/>
                    </a:lnTo>
                    <a:lnTo>
                      <a:pt x="133" y="0"/>
                    </a:lnTo>
                    <a:lnTo>
                      <a:pt x="166" y="8"/>
                    </a:lnTo>
                    <a:lnTo>
                      <a:pt x="181" y="20"/>
                    </a:lnTo>
                    <a:lnTo>
                      <a:pt x="192" y="33"/>
                    </a:lnTo>
                    <a:lnTo>
                      <a:pt x="204" y="67"/>
                    </a:lnTo>
                    <a:lnTo>
                      <a:pt x="199" y="105"/>
                    </a:lnTo>
                    <a:lnTo>
                      <a:pt x="181" y="146"/>
                    </a:lnTo>
                    <a:lnTo>
                      <a:pt x="165" y="162"/>
                    </a:lnTo>
                    <a:close/>
                  </a:path>
                </a:pathLst>
              </a:custGeom>
              <a:solidFill>
                <a:srgbClr val="28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99"/>
              <p:cNvSpPr/>
              <p:nvPr/>
            </p:nvSpPr>
            <p:spPr bwMode="auto">
              <a:xfrm>
                <a:off x="6027738" y="5337175"/>
                <a:ext cx="214313" cy="222250"/>
              </a:xfrm>
              <a:custGeom>
                <a:avLst/>
                <a:gdLst>
                  <a:gd name="T0" fmla="*/ 461 w 540"/>
                  <a:gd name="T1" fmla="*/ 68 h 560"/>
                  <a:gd name="T2" fmla="*/ 448 w 540"/>
                  <a:gd name="T3" fmla="*/ 54 h 560"/>
                  <a:gd name="T4" fmla="*/ 434 w 540"/>
                  <a:gd name="T5" fmla="*/ 20 h 560"/>
                  <a:gd name="T6" fmla="*/ 434 w 540"/>
                  <a:gd name="T7" fmla="*/ 0 h 560"/>
                  <a:gd name="T8" fmla="*/ 48 w 540"/>
                  <a:gd name="T9" fmla="*/ 385 h 560"/>
                  <a:gd name="T10" fmla="*/ 43 w 540"/>
                  <a:gd name="T11" fmla="*/ 390 h 560"/>
                  <a:gd name="T12" fmla="*/ 39 w 540"/>
                  <a:gd name="T13" fmla="*/ 395 h 560"/>
                  <a:gd name="T14" fmla="*/ 36 w 540"/>
                  <a:gd name="T15" fmla="*/ 398 h 560"/>
                  <a:gd name="T16" fmla="*/ 34 w 540"/>
                  <a:gd name="T17" fmla="*/ 400 h 560"/>
                  <a:gd name="T18" fmla="*/ 34 w 540"/>
                  <a:gd name="T19" fmla="*/ 400 h 560"/>
                  <a:gd name="T20" fmla="*/ 19 w 540"/>
                  <a:gd name="T21" fmla="*/ 418 h 560"/>
                  <a:gd name="T22" fmla="*/ 4 w 540"/>
                  <a:gd name="T23" fmla="*/ 456 h 560"/>
                  <a:gd name="T24" fmla="*/ 0 w 540"/>
                  <a:gd name="T25" fmla="*/ 493 h 560"/>
                  <a:gd name="T26" fmla="*/ 12 w 540"/>
                  <a:gd name="T27" fmla="*/ 526 h 560"/>
                  <a:gd name="T28" fmla="*/ 23 w 540"/>
                  <a:gd name="T29" fmla="*/ 539 h 560"/>
                  <a:gd name="T30" fmla="*/ 36 w 540"/>
                  <a:gd name="T31" fmla="*/ 550 h 560"/>
                  <a:gd name="T32" fmla="*/ 69 w 540"/>
                  <a:gd name="T33" fmla="*/ 560 h 560"/>
                  <a:gd name="T34" fmla="*/ 105 w 540"/>
                  <a:gd name="T35" fmla="*/ 556 h 560"/>
                  <a:gd name="T36" fmla="*/ 141 w 540"/>
                  <a:gd name="T37" fmla="*/ 538 h 560"/>
                  <a:gd name="T38" fmla="*/ 158 w 540"/>
                  <a:gd name="T39" fmla="*/ 523 h 560"/>
                  <a:gd name="T40" fmla="*/ 162 w 540"/>
                  <a:gd name="T41" fmla="*/ 519 h 560"/>
                  <a:gd name="T42" fmla="*/ 540 w 540"/>
                  <a:gd name="T43" fmla="*/ 88 h 560"/>
                  <a:gd name="T44" fmla="*/ 529 w 540"/>
                  <a:gd name="T45" fmla="*/ 90 h 560"/>
                  <a:gd name="T46" fmla="*/ 508 w 540"/>
                  <a:gd name="T47" fmla="*/ 92 h 560"/>
                  <a:gd name="T48" fmla="*/ 478 w 540"/>
                  <a:gd name="T49" fmla="*/ 81 h 560"/>
                  <a:gd name="T50" fmla="*/ 461 w 540"/>
                  <a:gd name="T51" fmla="*/ 6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60">
                    <a:moveTo>
                      <a:pt x="461" y="68"/>
                    </a:moveTo>
                    <a:lnTo>
                      <a:pt x="448" y="54"/>
                    </a:lnTo>
                    <a:lnTo>
                      <a:pt x="434" y="20"/>
                    </a:lnTo>
                    <a:lnTo>
                      <a:pt x="434" y="0"/>
                    </a:lnTo>
                    <a:lnTo>
                      <a:pt x="48" y="385"/>
                    </a:lnTo>
                    <a:lnTo>
                      <a:pt x="43" y="390"/>
                    </a:lnTo>
                    <a:lnTo>
                      <a:pt x="39" y="395"/>
                    </a:lnTo>
                    <a:lnTo>
                      <a:pt x="36" y="398"/>
                    </a:lnTo>
                    <a:lnTo>
                      <a:pt x="34" y="400"/>
                    </a:lnTo>
                    <a:lnTo>
                      <a:pt x="34" y="400"/>
                    </a:lnTo>
                    <a:lnTo>
                      <a:pt x="19" y="418"/>
                    </a:lnTo>
                    <a:lnTo>
                      <a:pt x="4" y="456"/>
                    </a:lnTo>
                    <a:lnTo>
                      <a:pt x="0" y="493"/>
                    </a:lnTo>
                    <a:lnTo>
                      <a:pt x="12" y="526"/>
                    </a:lnTo>
                    <a:lnTo>
                      <a:pt x="23" y="539"/>
                    </a:lnTo>
                    <a:lnTo>
                      <a:pt x="36" y="550"/>
                    </a:lnTo>
                    <a:lnTo>
                      <a:pt x="69" y="560"/>
                    </a:lnTo>
                    <a:lnTo>
                      <a:pt x="105" y="556"/>
                    </a:lnTo>
                    <a:lnTo>
                      <a:pt x="141" y="538"/>
                    </a:lnTo>
                    <a:lnTo>
                      <a:pt x="158" y="523"/>
                    </a:lnTo>
                    <a:lnTo>
                      <a:pt x="162" y="519"/>
                    </a:lnTo>
                    <a:lnTo>
                      <a:pt x="540" y="88"/>
                    </a:lnTo>
                    <a:lnTo>
                      <a:pt x="529" y="90"/>
                    </a:lnTo>
                    <a:lnTo>
                      <a:pt x="508" y="92"/>
                    </a:lnTo>
                    <a:lnTo>
                      <a:pt x="478" y="81"/>
                    </a:lnTo>
                    <a:lnTo>
                      <a:pt x="461" y="68"/>
                    </a:lnTo>
                    <a:close/>
                  </a:path>
                </a:pathLst>
              </a:custGeom>
              <a:solidFill>
                <a:srgbClr val="E4AE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200"/>
              <p:cNvSpPr/>
              <p:nvPr/>
            </p:nvSpPr>
            <p:spPr bwMode="auto">
              <a:xfrm>
                <a:off x="6200775" y="4826000"/>
                <a:ext cx="514350" cy="533400"/>
              </a:xfrm>
              <a:custGeom>
                <a:avLst/>
                <a:gdLst>
                  <a:gd name="T0" fmla="*/ 15 w 1298"/>
                  <a:gd name="T1" fmla="*/ 1342 h 1342"/>
                  <a:gd name="T2" fmla="*/ 6 w 1298"/>
                  <a:gd name="T3" fmla="*/ 1328 h 1342"/>
                  <a:gd name="T4" fmla="*/ 0 w 1298"/>
                  <a:gd name="T5" fmla="*/ 1310 h 1342"/>
                  <a:gd name="T6" fmla="*/ 1298 w 1298"/>
                  <a:gd name="T7" fmla="*/ 0 h 1342"/>
                  <a:gd name="T8" fmla="*/ 15 w 1298"/>
                  <a:gd name="T9" fmla="*/ 1342 h 1342"/>
                </a:gdLst>
                <a:ahLst/>
                <a:cxnLst>
                  <a:cxn ang="0">
                    <a:pos x="T0" y="T1"/>
                  </a:cxn>
                  <a:cxn ang="0">
                    <a:pos x="T2" y="T3"/>
                  </a:cxn>
                  <a:cxn ang="0">
                    <a:pos x="T4" y="T5"/>
                  </a:cxn>
                  <a:cxn ang="0">
                    <a:pos x="T6" y="T7"/>
                  </a:cxn>
                  <a:cxn ang="0">
                    <a:pos x="T8" y="T9"/>
                  </a:cxn>
                </a:cxnLst>
                <a:rect l="0" t="0" r="r" b="b"/>
                <a:pathLst>
                  <a:path w="1298" h="1342">
                    <a:moveTo>
                      <a:pt x="15" y="1342"/>
                    </a:moveTo>
                    <a:lnTo>
                      <a:pt x="6" y="1328"/>
                    </a:lnTo>
                    <a:lnTo>
                      <a:pt x="0" y="1310"/>
                    </a:lnTo>
                    <a:lnTo>
                      <a:pt x="1298" y="0"/>
                    </a:lnTo>
                    <a:lnTo>
                      <a:pt x="15" y="1342"/>
                    </a:lnTo>
                    <a:close/>
                  </a:path>
                </a:pathLst>
              </a:custGeom>
              <a:solidFill>
                <a:srgbClr val="4B65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01"/>
              <p:cNvSpPr/>
              <p:nvPr/>
            </p:nvSpPr>
            <p:spPr bwMode="auto">
              <a:xfrm>
                <a:off x="6035675" y="5494338"/>
                <a:ext cx="26988" cy="42863"/>
              </a:xfrm>
              <a:custGeom>
                <a:avLst/>
                <a:gdLst>
                  <a:gd name="T0" fmla="*/ 2 w 67"/>
                  <a:gd name="T1" fmla="*/ 108 h 108"/>
                  <a:gd name="T2" fmla="*/ 0 w 67"/>
                  <a:gd name="T3" fmla="*/ 91 h 108"/>
                  <a:gd name="T4" fmla="*/ 2 w 67"/>
                  <a:gd name="T5" fmla="*/ 62 h 108"/>
                  <a:gd name="T6" fmla="*/ 15 w 67"/>
                  <a:gd name="T7" fmla="*/ 31 h 108"/>
                  <a:gd name="T8" fmla="*/ 18 w 67"/>
                  <a:gd name="T9" fmla="*/ 27 h 108"/>
                  <a:gd name="T10" fmla="*/ 46 w 67"/>
                  <a:gd name="T11" fmla="*/ 0 h 108"/>
                  <a:gd name="T12" fmla="*/ 53 w 67"/>
                  <a:gd name="T13" fmla="*/ 21 h 108"/>
                  <a:gd name="T14" fmla="*/ 67 w 67"/>
                  <a:gd name="T15" fmla="*/ 40 h 108"/>
                  <a:gd name="T16" fmla="*/ 2 w 6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8">
                    <a:moveTo>
                      <a:pt x="2" y="108"/>
                    </a:moveTo>
                    <a:lnTo>
                      <a:pt x="0" y="91"/>
                    </a:lnTo>
                    <a:lnTo>
                      <a:pt x="2" y="62"/>
                    </a:lnTo>
                    <a:lnTo>
                      <a:pt x="15" y="31"/>
                    </a:lnTo>
                    <a:lnTo>
                      <a:pt x="18" y="27"/>
                    </a:lnTo>
                    <a:lnTo>
                      <a:pt x="46" y="0"/>
                    </a:lnTo>
                    <a:lnTo>
                      <a:pt x="53" y="21"/>
                    </a:lnTo>
                    <a:lnTo>
                      <a:pt x="67" y="40"/>
                    </a:lnTo>
                    <a:lnTo>
                      <a:pt x="2" y="108"/>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02"/>
              <p:cNvSpPr/>
              <p:nvPr/>
            </p:nvSpPr>
            <p:spPr bwMode="auto">
              <a:xfrm>
                <a:off x="6056313" y="5484813"/>
                <a:ext cx="15875" cy="23813"/>
              </a:xfrm>
              <a:custGeom>
                <a:avLst/>
                <a:gdLst>
                  <a:gd name="T0" fmla="*/ 20 w 38"/>
                  <a:gd name="T1" fmla="*/ 58 h 58"/>
                  <a:gd name="T2" fmla="*/ 7 w 38"/>
                  <a:gd name="T3" fmla="*/ 39 h 58"/>
                  <a:gd name="T4" fmla="*/ 0 w 38"/>
                  <a:gd name="T5" fmla="*/ 16 h 58"/>
                  <a:gd name="T6" fmla="*/ 17 w 38"/>
                  <a:gd name="T7" fmla="*/ 0 h 58"/>
                  <a:gd name="T8" fmla="*/ 25 w 38"/>
                  <a:gd name="T9" fmla="*/ 20 h 58"/>
                  <a:gd name="T10" fmla="*/ 38 w 38"/>
                  <a:gd name="T11" fmla="*/ 39 h 58"/>
                  <a:gd name="T12" fmla="*/ 20 w 3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38" h="58">
                    <a:moveTo>
                      <a:pt x="20" y="58"/>
                    </a:moveTo>
                    <a:lnTo>
                      <a:pt x="7" y="39"/>
                    </a:lnTo>
                    <a:lnTo>
                      <a:pt x="0" y="16"/>
                    </a:lnTo>
                    <a:lnTo>
                      <a:pt x="17" y="0"/>
                    </a:lnTo>
                    <a:lnTo>
                      <a:pt x="25" y="20"/>
                    </a:lnTo>
                    <a:lnTo>
                      <a:pt x="38" y="39"/>
                    </a:lnTo>
                    <a:lnTo>
                      <a:pt x="2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203"/>
              <p:cNvSpPr/>
              <p:nvPr/>
            </p:nvSpPr>
            <p:spPr bwMode="auto">
              <a:xfrm>
                <a:off x="6065838" y="5475288"/>
                <a:ext cx="15875" cy="23813"/>
              </a:xfrm>
              <a:custGeom>
                <a:avLst/>
                <a:gdLst>
                  <a:gd name="T0" fmla="*/ 19 w 39"/>
                  <a:gd name="T1" fmla="*/ 60 h 60"/>
                  <a:gd name="T2" fmla="*/ 6 w 39"/>
                  <a:gd name="T3" fmla="*/ 40 h 60"/>
                  <a:gd name="T4" fmla="*/ 0 w 39"/>
                  <a:gd name="T5" fmla="*/ 18 h 60"/>
                  <a:gd name="T6" fmla="*/ 17 w 39"/>
                  <a:gd name="T7" fmla="*/ 0 h 60"/>
                  <a:gd name="T8" fmla="*/ 26 w 39"/>
                  <a:gd name="T9" fmla="*/ 21 h 60"/>
                  <a:gd name="T10" fmla="*/ 39 w 39"/>
                  <a:gd name="T11" fmla="*/ 39 h 60"/>
                  <a:gd name="T12" fmla="*/ 19 w 3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39" h="60">
                    <a:moveTo>
                      <a:pt x="19" y="60"/>
                    </a:moveTo>
                    <a:lnTo>
                      <a:pt x="6" y="40"/>
                    </a:lnTo>
                    <a:lnTo>
                      <a:pt x="0" y="18"/>
                    </a:lnTo>
                    <a:lnTo>
                      <a:pt x="17" y="0"/>
                    </a:lnTo>
                    <a:lnTo>
                      <a:pt x="26" y="21"/>
                    </a:lnTo>
                    <a:lnTo>
                      <a:pt x="39" y="39"/>
                    </a:lnTo>
                    <a:lnTo>
                      <a:pt x="19" y="6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04"/>
              <p:cNvSpPr/>
              <p:nvPr/>
            </p:nvSpPr>
            <p:spPr bwMode="auto">
              <a:xfrm>
                <a:off x="6075363" y="5465763"/>
                <a:ext cx="15875" cy="22225"/>
              </a:xfrm>
              <a:custGeom>
                <a:avLst/>
                <a:gdLst>
                  <a:gd name="T0" fmla="*/ 21 w 39"/>
                  <a:gd name="T1" fmla="*/ 57 h 57"/>
                  <a:gd name="T2" fmla="*/ 8 w 39"/>
                  <a:gd name="T3" fmla="*/ 39 h 57"/>
                  <a:gd name="T4" fmla="*/ 0 w 39"/>
                  <a:gd name="T5" fmla="*/ 18 h 57"/>
                  <a:gd name="T6" fmla="*/ 17 w 39"/>
                  <a:gd name="T7" fmla="*/ 0 h 57"/>
                  <a:gd name="T8" fmla="*/ 26 w 39"/>
                  <a:gd name="T9" fmla="*/ 19 h 57"/>
                  <a:gd name="T10" fmla="*/ 39 w 39"/>
                  <a:gd name="T11" fmla="*/ 37 h 57"/>
                  <a:gd name="T12" fmla="*/ 21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1" y="57"/>
                    </a:moveTo>
                    <a:lnTo>
                      <a:pt x="8" y="39"/>
                    </a:lnTo>
                    <a:lnTo>
                      <a:pt x="0" y="18"/>
                    </a:lnTo>
                    <a:lnTo>
                      <a:pt x="17" y="0"/>
                    </a:lnTo>
                    <a:lnTo>
                      <a:pt x="26" y="19"/>
                    </a:lnTo>
                    <a:lnTo>
                      <a:pt x="39" y="37"/>
                    </a:lnTo>
                    <a:lnTo>
                      <a:pt x="21" y="57"/>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206"/>
              <p:cNvSpPr/>
              <p:nvPr/>
            </p:nvSpPr>
            <p:spPr bwMode="auto">
              <a:xfrm>
                <a:off x="6084888" y="5391150"/>
                <a:ext cx="79375" cy="87313"/>
              </a:xfrm>
              <a:custGeom>
                <a:avLst/>
                <a:gdLst>
                  <a:gd name="T0" fmla="*/ 21 w 200"/>
                  <a:gd name="T1" fmla="*/ 220 h 220"/>
                  <a:gd name="T2" fmla="*/ 8 w 200"/>
                  <a:gd name="T3" fmla="*/ 202 h 220"/>
                  <a:gd name="T4" fmla="*/ 0 w 200"/>
                  <a:gd name="T5" fmla="*/ 182 h 220"/>
                  <a:gd name="T6" fmla="*/ 182 w 200"/>
                  <a:gd name="T7" fmla="*/ 0 h 220"/>
                  <a:gd name="T8" fmla="*/ 188 w 200"/>
                  <a:gd name="T9" fmla="*/ 17 h 220"/>
                  <a:gd name="T10" fmla="*/ 200 w 200"/>
                  <a:gd name="T11" fmla="*/ 32 h 220"/>
                  <a:gd name="T12" fmla="*/ 21 w 20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00" h="220">
                    <a:moveTo>
                      <a:pt x="21" y="220"/>
                    </a:moveTo>
                    <a:lnTo>
                      <a:pt x="8" y="202"/>
                    </a:lnTo>
                    <a:lnTo>
                      <a:pt x="0" y="182"/>
                    </a:lnTo>
                    <a:lnTo>
                      <a:pt x="182" y="0"/>
                    </a:lnTo>
                    <a:lnTo>
                      <a:pt x="188" y="17"/>
                    </a:lnTo>
                    <a:lnTo>
                      <a:pt x="200" y="32"/>
                    </a:lnTo>
                    <a:lnTo>
                      <a:pt x="21" y="220"/>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207"/>
              <p:cNvSpPr/>
              <p:nvPr/>
            </p:nvSpPr>
            <p:spPr bwMode="auto">
              <a:xfrm>
                <a:off x="6159500" y="5381625"/>
                <a:ext cx="14288" cy="20638"/>
              </a:xfrm>
              <a:custGeom>
                <a:avLst/>
                <a:gdLst>
                  <a:gd name="T0" fmla="*/ 18 w 38"/>
                  <a:gd name="T1" fmla="*/ 52 h 52"/>
                  <a:gd name="T2" fmla="*/ 7 w 38"/>
                  <a:gd name="T3" fmla="*/ 36 h 52"/>
                  <a:gd name="T4" fmla="*/ 0 w 38"/>
                  <a:gd name="T5" fmla="*/ 18 h 52"/>
                  <a:gd name="T6" fmla="*/ 18 w 38"/>
                  <a:gd name="T7" fmla="*/ 0 h 52"/>
                  <a:gd name="T8" fmla="*/ 26 w 38"/>
                  <a:gd name="T9" fmla="*/ 17 h 52"/>
                  <a:gd name="T10" fmla="*/ 38 w 38"/>
                  <a:gd name="T11" fmla="*/ 33 h 52"/>
                  <a:gd name="T12" fmla="*/ 18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8" y="52"/>
                    </a:moveTo>
                    <a:lnTo>
                      <a:pt x="7" y="36"/>
                    </a:lnTo>
                    <a:lnTo>
                      <a:pt x="0" y="18"/>
                    </a:lnTo>
                    <a:lnTo>
                      <a:pt x="18" y="0"/>
                    </a:lnTo>
                    <a:lnTo>
                      <a:pt x="26" y="17"/>
                    </a:lnTo>
                    <a:lnTo>
                      <a:pt x="38" y="33"/>
                    </a:lnTo>
                    <a:lnTo>
                      <a:pt x="18" y="52"/>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208"/>
              <p:cNvSpPr/>
              <p:nvPr/>
            </p:nvSpPr>
            <p:spPr bwMode="auto">
              <a:xfrm>
                <a:off x="6167438" y="5373688"/>
                <a:ext cx="14288" cy="19050"/>
              </a:xfrm>
              <a:custGeom>
                <a:avLst/>
                <a:gdLst>
                  <a:gd name="T0" fmla="*/ 19 w 35"/>
                  <a:gd name="T1" fmla="*/ 49 h 49"/>
                  <a:gd name="T2" fmla="*/ 7 w 35"/>
                  <a:gd name="T3" fmla="*/ 34 h 49"/>
                  <a:gd name="T4" fmla="*/ 0 w 35"/>
                  <a:gd name="T5" fmla="*/ 17 h 49"/>
                  <a:gd name="T6" fmla="*/ 17 w 35"/>
                  <a:gd name="T7" fmla="*/ 0 h 49"/>
                  <a:gd name="T8" fmla="*/ 24 w 35"/>
                  <a:gd name="T9" fmla="*/ 17 h 49"/>
                  <a:gd name="T10" fmla="*/ 35 w 35"/>
                  <a:gd name="T11" fmla="*/ 32 h 49"/>
                  <a:gd name="T12" fmla="*/ 19 w 3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35" h="49">
                    <a:moveTo>
                      <a:pt x="19" y="49"/>
                    </a:moveTo>
                    <a:lnTo>
                      <a:pt x="7" y="34"/>
                    </a:lnTo>
                    <a:lnTo>
                      <a:pt x="0" y="17"/>
                    </a:lnTo>
                    <a:lnTo>
                      <a:pt x="17" y="0"/>
                    </a:lnTo>
                    <a:lnTo>
                      <a:pt x="24" y="17"/>
                    </a:lnTo>
                    <a:lnTo>
                      <a:pt x="35" y="32"/>
                    </a:lnTo>
                    <a:lnTo>
                      <a:pt x="19" y="49"/>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209"/>
              <p:cNvSpPr/>
              <p:nvPr/>
            </p:nvSpPr>
            <p:spPr bwMode="auto">
              <a:xfrm>
                <a:off x="6176963" y="5346700"/>
                <a:ext cx="30163" cy="36513"/>
              </a:xfrm>
              <a:custGeom>
                <a:avLst/>
                <a:gdLst>
                  <a:gd name="T0" fmla="*/ 19 w 76"/>
                  <a:gd name="T1" fmla="*/ 93 h 93"/>
                  <a:gd name="T2" fmla="*/ 7 w 76"/>
                  <a:gd name="T3" fmla="*/ 78 h 93"/>
                  <a:gd name="T4" fmla="*/ 0 w 76"/>
                  <a:gd name="T5" fmla="*/ 61 h 93"/>
                  <a:gd name="T6" fmla="*/ 61 w 76"/>
                  <a:gd name="T7" fmla="*/ 0 h 93"/>
                  <a:gd name="T8" fmla="*/ 67 w 76"/>
                  <a:gd name="T9" fmla="*/ 18 h 93"/>
                  <a:gd name="T10" fmla="*/ 76 w 76"/>
                  <a:gd name="T11" fmla="*/ 32 h 93"/>
                  <a:gd name="T12" fmla="*/ 19 w 7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6" h="93">
                    <a:moveTo>
                      <a:pt x="19" y="93"/>
                    </a:moveTo>
                    <a:lnTo>
                      <a:pt x="7" y="78"/>
                    </a:lnTo>
                    <a:lnTo>
                      <a:pt x="0" y="61"/>
                    </a:lnTo>
                    <a:lnTo>
                      <a:pt x="61" y="0"/>
                    </a:lnTo>
                    <a:lnTo>
                      <a:pt x="67" y="18"/>
                    </a:lnTo>
                    <a:lnTo>
                      <a:pt x="76" y="32"/>
                    </a:lnTo>
                    <a:lnTo>
                      <a:pt x="19" y="93"/>
                    </a:lnTo>
                    <a:close/>
                  </a:path>
                </a:pathLst>
              </a:custGeom>
              <a:solidFill>
                <a:srgbClr val="E9BE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210"/>
              <p:cNvSpPr/>
              <p:nvPr/>
            </p:nvSpPr>
            <p:spPr bwMode="auto">
              <a:xfrm>
                <a:off x="6172200" y="5359400"/>
                <a:ext cx="50800" cy="42863"/>
              </a:xfrm>
              <a:custGeom>
                <a:avLst/>
                <a:gdLst>
                  <a:gd name="T0" fmla="*/ 1 w 128"/>
                  <a:gd name="T1" fmla="*/ 3 h 108"/>
                  <a:gd name="T2" fmla="*/ 0 w 128"/>
                  <a:gd name="T3" fmla="*/ 13 h 108"/>
                  <a:gd name="T4" fmla="*/ 4 w 128"/>
                  <a:gd name="T5" fmla="*/ 35 h 108"/>
                  <a:gd name="T6" fmla="*/ 22 w 128"/>
                  <a:gd name="T7" fmla="*/ 65 h 108"/>
                  <a:gd name="T8" fmla="*/ 61 w 128"/>
                  <a:gd name="T9" fmla="*/ 98 h 108"/>
                  <a:gd name="T10" fmla="*/ 93 w 128"/>
                  <a:gd name="T11" fmla="*/ 108 h 108"/>
                  <a:gd name="T12" fmla="*/ 115 w 128"/>
                  <a:gd name="T13" fmla="*/ 107 h 108"/>
                  <a:gd name="T14" fmla="*/ 126 w 128"/>
                  <a:gd name="T15" fmla="*/ 104 h 108"/>
                  <a:gd name="T16" fmla="*/ 128 w 128"/>
                  <a:gd name="T17" fmla="*/ 101 h 108"/>
                  <a:gd name="T18" fmla="*/ 127 w 128"/>
                  <a:gd name="T19" fmla="*/ 96 h 108"/>
                  <a:gd name="T20" fmla="*/ 123 w 128"/>
                  <a:gd name="T21" fmla="*/ 96 h 108"/>
                  <a:gd name="T22" fmla="*/ 114 w 128"/>
                  <a:gd name="T23" fmla="*/ 100 h 108"/>
                  <a:gd name="T24" fmla="*/ 95 w 128"/>
                  <a:gd name="T25" fmla="*/ 100 h 108"/>
                  <a:gd name="T26" fmla="*/ 64 w 128"/>
                  <a:gd name="T27" fmla="*/ 91 h 108"/>
                  <a:gd name="T28" fmla="*/ 27 w 128"/>
                  <a:gd name="T29" fmla="*/ 61 h 108"/>
                  <a:gd name="T30" fmla="*/ 12 w 128"/>
                  <a:gd name="T31" fmla="*/ 34 h 108"/>
                  <a:gd name="T32" fmla="*/ 8 w 128"/>
                  <a:gd name="T33" fmla="*/ 15 h 108"/>
                  <a:gd name="T34" fmla="*/ 8 w 128"/>
                  <a:gd name="T35" fmla="*/ 4 h 108"/>
                  <a:gd name="T36" fmla="*/ 8 w 128"/>
                  <a:gd name="T37" fmla="*/ 2 h 108"/>
                  <a:gd name="T38" fmla="*/ 3 w 128"/>
                  <a:gd name="T39" fmla="*/ 0 h 108"/>
                  <a:gd name="T40" fmla="*/ 1 w 128"/>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8">
                    <a:moveTo>
                      <a:pt x="1" y="3"/>
                    </a:moveTo>
                    <a:lnTo>
                      <a:pt x="0" y="13"/>
                    </a:lnTo>
                    <a:lnTo>
                      <a:pt x="4" y="35"/>
                    </a:lnTo>
                    <a:lnTo>
                      <a:pt x="22" y="65"/>
                    </a:lnTo>
                    <a:lnTo>
                      <a:pt x="61" y="98"/>
                    </a:lnTo>
                    <a:lnTo>
                      <a:pt x="93" y="108"/>
                    </a:lnTo>
                    <a:lnTo>
                      <a:pt x="115" y="107"/>
                    </a:lnTo>
                    <a:lnTo>
                      <a:pt x="126" y="104"/>
                    </a:lnTo>
                    <a:lnTo>
                      <a:pt x="128" y="101"/>
                    </a:lnTo>
                    <a:lnTo>
                      <a:pt x="127" y="96"/>
                    </a:lnTo>
                    <a:lnTo>
                      <a:pt x="123" y="96"/>
                    </a:lnTo>
                    <a:lnTo>
                      <a:pt x="114" y="100"/>
                    </a:lnTo>
                    <a:lnTo>
                      <a:pt x="95" y="100"/>
                    </a:lnTo>
                    <a:lnTo>
                      <a:pt x="64" y="91"/>
                    </a:lnTo>
                    <a:lnTo>
                      <a:pt x="27" y="61"/>
                    </a:lnTo>
                    <a:lnTo>
                      <a:pt x="12" y="34"/>
                    </a:lnTo>
                    <a:lnTo>
                      <a:pt x="8" y="15"/>
                    </a:lnTo>
                    <a:lnTo>
                      <a:pt x="8" y="4"/>
                    </a:lnTo>
                    <a:lnTo>
                      <a:pt x="8" y="2"/>
                    </a:lnTo>
                    <a:lnTo>
                      <a:pt x="3" y="0"/>
                    </a:lnTo>
                    <a:lnTo>
                      <a:pt x="1"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211"/>
              <p:cNvSpPr/>
              <p:nvPr/>
            </p:nvSpPr>
            <p:spPr bwMode="auto">
              <a:xfrm>
                <a:off x="6164263" y="5368925"/>
                <a:ext cx="50800" cy="41275"/>
              </a:xfrm>
              <a:custGeom>
                <a:avLst/>
                <a:gdLst>
                  <a:gd name="T0" fmla="*/ 2 w 127"/>
                  <a:gd name="T1" fmla="*/ 3 h 108"/>
                  <a:gd name="T2" fmla="*/ 0 w 127"/>
                  <a:gd name="T3" fmla="*/ 15 h 108"/>
                  <a:gd name="T4" fmla="*/ 4 w 127"/>
                  <a:gd name="T5" fmla="*/ 35 h 108"/>
                  <a:gd name="T6" fmla="*/ 22 w 127"/>
                  <a:gd name="T7" fmla="*/ 67 h 108"/>
                  <a:gd name="T8" fmla="*/ 60 w 127"/>
                  <a:gd name="T9" fmla="*/ 98 h 108"/>
                  <a:gd name="T10" fmla="*/ 94 w 127"/>
                  <a:gd name="T11" fmla="*/ 108 h 108"/>
                  <a:gd name="T12" fmla="*/ 116 w 127"/>
                  <a:gd name="T13" fmla="*/ 108 h 108"/>
                  <a:gd name="T14" fmla="*/ 126 w 127"/>
                  <a:gd name="T15" fmla="*/ 104 h 108"/>
                  <a:gd name="T16" fmla="*/ 127 w 127"/>
                  <a:gd name="T17" fmla="*/ 103 h 108"/>
                  <a:gd name="T18" fmla="*/ 126 w 127"/>
                  <a:gd name="T19" fmla="*/ 98 h 108"/>
                  <a:gd name="T20" fmla="*/ 124 w 127"/>
                  <a:gd name="T21" fmla="*/ 98 h 108"/>
                  <a:gd name="T22" fmla="*/ 114 w 127"/>
                  <a:gd name="T23" fmla="*/ 100 h 108"/>
                  <a:gd name="T24" fmla="*/ 95 w 127"/>
                  <a:gd name="T25" fmla="*/ 102 h 108"/>
                  <a:gd name="T26" fmla="*/ 64 w 127"/>
                  <a:gd name="T27" fmla="*/ 91 h 108"/>
                  <a:gd name="T28" fmla="*/ 28 w 127"/>
                  <a:gd name="T29" fmla="*/ 63 h 108"/>
                  <a:gd name="T30" fmla="*/ 11 w 127"/>
                  <a:gd name="T31" fmla="*/ 34 h 108"/>
                  <a:gd name="T32" fmla="*/ 7 w 127"/>
                  <a:gd name="T33" fmla="*/ 15 h 108"/>
                  <a:gd name="T34" fmla="*/ 8 w 127"/>
                  <a:gd name="T35" fmla="*/ 6 h 108"/>
                  <a:gd name="T36" fmla="*/ 8 w 127"/>
                  <a:gd name="T37" fmla="*/ 2 h 108"/>
                  <a:gd name="T38" fmla="*/ 3 w 127"/>
                  <a:gd name="T39" fmla="*/ 0 h 108"/>
                  <a:gd name="T40" fmla="*/ 2 w 127"/>
                  <a:gd name="T4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08">
                    <a:moveTo>
                      <a:pt x="2" y="3"/>
                    </a:moveTo>
                    <a:lnTo>
                      <a:pt x="0" y="15"/>
                    </a:lnTo>
                    <a:lnTo>
                      <a:pt x="4" y="35"/>
                    </a:lnTo>
                    <a:lnTo>
                      <a:pt x="22" y="67"/>
                    </a:lnTo>
                    <a:lnTo>
                      <a:pt x="60" y="98"/>
                    </a:lnTo>
                    <a:lnTo>
                      <a:pt x="94" y="108"/>
                    </a:lnTo>
                    <a:lnTo>
                      <a:pt x="116" y="108"/>
                    </a:lnTo>
                    <a:lnTo>
                      <a:pt x="126" y="104"/>
                    </a:lnTo>
                    <a:lnTo>
                      <a:pt x="127" y="103"/>
                    </a:lnTo>
                    <a:lnTo>
                      <a:pt x="126" y="98"/>
                    </a:lnTo>
                    <a:lnTo>
                      <a:pt x="124" y="98"/>
                    </a:lnTo>
                    <a:lnTo>
                      <a:pt x="114" y="100"/>
                    </a:lnTo>
                    <a:lnTo>
                      <a:pt x="95" y="102"/>
                    </a:lnTo>
                    <a:lnTo>
                      <a:pt x="64" y="91"/>
                    </a:lnTo>
                    <a:lnTo>
                      <a:pt x="28" y="63"/>
                    </a:lnTo>
                    <a:lnTo>
                      <a:pt x="11" y="34"/>
                    </a:lnTo>
                    <a:lnTo>
                      <a:pt x="7" y="15"/>
                    </a:lnTo>
                    <a:lnTo>
                      <a:pt x="8" y="6"/>
                    </a:lnTo>
                    <a:lnTo>
                      <a:pt x="8" y="2"/>
                    </a:lnTo>
                    <a:lnTo>
                      <a:pt x="3"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212"/>
              <p:cNvSpPr/>
              <p:nvPr/>
            </p:nvSpPr>
            <p:spPr bwMode="auto">
              <a:xfrm>
                <a:off x="6154738" y="5378450"/>
                <a:ext cx="50800" cy="42863"/>
              </a:xfrm>
              <a:custGeom>
                <a:avLst/>
                <a:gdLst>
                  <a:gd name="T0" fmla="*/ 1 w 128"/>
                  <a:gd name="T1" fmla="*/ 2 h 106"/>
                  <a:gd name="T2" fmla="*/ 0 w 128"/>
                  <a:gd name="T3" fmla="*/ 11 h 106"/>
                  <a:gd name="T4" fmla="*/ 5 w 128"/>
                  <a:gd name="T5" fmla="*/ 33 h 106"/>
                  <a:gd name="T6" fmla="*/ 23 w 128"/>
                  <a:gd name="T7" fmla="*/ 63 h 106"/>
                  <a:gd name="T8" fmla="*/ 61 w 128"/>
                  <a:gd name="T9" fmla="*/ 96 h 106"/>
                  <a:gd name="T10" fmla="*/ 94 w 128"/>
                  <a:gd name="T11" fmla="*/ 106 h 106"/>
                  <a:gd name="T12" fmla="*/ 115 w 128"/>
                  <a:gd name="T13" fmla="*/ 106 h 106"/>
                  <a:gd name="T14" fmla="*/ 125 w 128"/>
                  <a:gd name="T15" fmla="*/ 102 h 106"/>
                  <a:gd name="T16" fmla="*/ 128 w 128"/>
                  <a:gd name="T17" fmla="*/ 101 h 106"/>
                  <a:gd name="T18" fmla="*/ 127 w 128"/>
                  <a:gd name="T19" fmla="*/ 96 h 106"/>
                  <a:gd name="T20" fmla="*/ 123 w 128"/>
                  <a:gd name="T21" fmla="*/ 96 h 106"/>
                  <a:gd name="T22" fmla="*/ 115 w 128"/>
                  <a:gd name="T23" fmla="*/ 98 h 106"/>
                  <a:gd name="T24" fmla="*/ 96 w 128"/>
                  <a:gd name="T25" fmla="*/ 99 h 106"/>
                  <a:gd name="T26" fmla="*/ 65 w 128"/>
                  <a:gd name="T27" fmla="*/ 89 h 106"/>
                  <a:gd name="T28" fmla="*/ 28 w 128"/>
                  <a:gd name="T29" fmla="*/ 59 h 106"/>
                  <a:gd name="T30" fmla="*/ 11 w 128"/>
                  <a:gd name="T31" fmla="*/ 32 h 106"/>
                  <a:gd name="T32" fmla="*/ 8 w 128"/>
                  <a:gd name="T33" fmla="*/ 13 h 106"/>
                  <a:gd name="T34" fmla="*/ 8 w 128"/>
                  <a:gd name="T35" fmla="*/ 4 h 106"/>
                  <a:gd name="T36" fmla="*/ 8 w 128"/>
                  <a:gd name="T37" fmla="*/ 0 h 106"/>
                  <a:gd name="T38" fmla="*/ 2 w 128"/>
                  <a:gd name="T39" fmla="*/ 0 h 106"/>
                  <a:gd name="T40" fmla="*/ 1 w 128"/>
                  <a:gd name="T4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06">
                    <a:moveTo>
                      <a:pt x="1" y="2"/>
                    </a:moveTo>
                    <a:lnTo>
                      <a:pt x="0" y="11"/>
                    </a:lnTo>
                    <a:lnTo>
                      <a:pt x="5" y="33"/>
                    </a:lnTo>
                    <a:lnTo>
                      <a:pt x="23" y="63"/>
                    </a:lnTo>
                    <a:lnTo>
                      <a:pt x="61" y="96"/>
                    </a:lnTo>
                    <a:lnTo>
                      <a:pt x="94" y="106"/>
                    </a:lnTo>
                    <a:lnTo>
                      <a:pt x="115" y="106"/>
                    </a:lnTo>
                    <a:lnTo>
                      <a:pt x="125" y="102"/>
                    </a:lnTo>
                    <a:lnTo>
                      <a:pt x="128" y="101"/>
                    </a:lnTo>
                    <a:lnTo>
                      <a:pt x="127" y="96"/>
                    </a:lnTo>
                    <a:lnTo>
                      <a:pt x="123" y="96"/>
                    </a:lnTo>
                    <a:lnTo>
                      <a:pt x="115" y="98"/>
                    </a:lnTo>
                    <a:lnTo>
                      <a:pt x="96" y="99"/>
                    </a:lnTo>
                    <a:lnTo>
                      <a:pt x="65" y="89"/>
                    </a:lnTo>
                    <a:lnTo>
                      <a:pt x="28" y="59"/>
                    </a:lnTo>
                    <a:lnTo>
                      <a:pt x="11" y="32"/>
                    </a:lnTo>
                    <a:lnTo>
                      <a:pt x="8" y="13"/>
                    </a:lnTo>
                    <a:lnTo>
                      <a:pt x="8" y="4"/>
                    </a:lnTo>
                    <a:lnTo>
                      <a:pt x="8" y="0"/>
                    </a:lnTo>
                    <a:lnTo>
                      <a:pt x="2" y="0"/>
                    </a:lnTo>
                    <a:lnTo>
                      <a:pt x="1"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213"/>
              <p:cNvSpPr/>
              <p:nvPr/>
            </p:nvSpPr>
            <p:spPr bwMode="auto">
              <a:xfrm>
                <a:off x="6080125" y="5446713"/>
                <a:ext cx="61913" cy="53975"/>
              </a:xfrm>
              <a:custGeom>
                <a:avLst/>
                <a:gdLst>
                  <a:gd name="T0" fmla="*/ 2 w 154"/>
                  <a:gd name="T1" fmla="*/ 3 h 137"/>
                  <a:gd name="T2" fmla="*/ 0 w 154"/>
                  <a:gd name="T3" fmla="*/ 16 h 137"/>
                  <a:gd name="T4" fmla="*/ 4 w 154"/>
                  <a:gd name="T5" fmla="*/ 43 h 137"/>
                  <a:gd name="T6" fmla="*/ 15 w 154"/>
                  <a:gd name="T7" fmla="*/ 70 h 137"/>
                  <a:gd name="T8" fmla="*/ 34 w 154"/>
                  <a:gd name="T9" fmla="*/ 94 h 137"/>
                  <a:gd name="T10" fmla="*/ 57 w 154"/>
                  <a:gd name="T11" fmla="*/ 114 h 137"/>
                  <a:gd name="T12" fmla="*/ 83 w 154"/>
                  <a:gd name="T13" fmla="*/ 129 h 137"/>
                  <a:gd name="T14" fmla="*/ 111 w 154"/>
                  <a:gd name="T15" fmla="*/ 137 h 137"/>
                  <a:gd name="T16" fmla="*/ 139 w 154"/>
                  <a:gd name="T17" fmla="*/ 135 h 137"/>
                  <a:gd name="T18" fmla="*/ 151 w 154"/>
                  <a:gd name="T19" fmla="*/ 131 h 137"/>
                  <a:gd name="T20" fmla="*/ 154 w 154"/>
                  <a:gd name="T21" fmla="*/ 129 h 137"/>
                  <a:gd name="T22" fmla="*/ 153 w 154"/>
                  <a:gd name="T23" fmla="*/ 124 h 137"/>
                  <a:gd name="T24" fmla="*/ 149 w 154"/>
                  <a:gd name="T25" fmla="*/ 125 h 137"/>
                  <a:gd name="T26" fmla="*/ 137 w 154"/>
                  <a:gd name="T27" fmla="*/ 129 h 137"/>
                  <a:gd name="T28" fmla="*/ 111 w 154"/>
                  <a:gd name="T29" fmla="*/ 129 h 137"/>
                  <a:gd name="T30" fmla="*/ 85 w 154"/>
                  <a:gd name="T31" fmla="*/ 122 h 137"/>
                  <a:gd name="T32" fmla="*/ 61 w 154"/>
                  <a:gd name="T33" fmla="*/ 108 h 137"/>
                  <a:gd name="T34" fmla="*/ 39 w 154"/>
                  <a:gd name="T35" fmla="*/ 90 h 137"/>
                  <a:gd name="T36" fmla="*/ 21 w 154"/>
                  <a:gd name="T37" fmla="*/ 67 h 137"/>
                  <a:gd name="T38" fmla="*/ 10 w 154"/>
                  <a:gd name="T39" fmla="*/ 42 h 137"/>
                  <a:gd name="T40" fmla="*/ 8 w 154"/>
                  <a:gd name="T41" fmla="*/ 17 h 137"/>
                  <a:gd name="T42" fmla="*/ 10 w 154"/>
                  <a:gd name="T43" fmla="*/ 4 h 137"/>
                  <a:gd name="T44" fmla="*/ 9 w 154"/>
                  <a:gd name="T45" fmla="*/ 2 h 137"/>
                  <a:gd name="T46" fmla="*/ 4 w 154"/>
                  <a:gd name="T47" fmla="*/ 0 h 137"/>
                  <a:gd name="T48" fmla="*/ 2 w 154"/>
                  <a:gd name="T4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37">
                    <a:moveTo>
                      <a:pt x="2" y="3"/>
                    </a:moveTo>
                    <a:lnTo>
                      <a:pt x="0" y="16"/>
                    </a:lnTo>
                    <a:lnTo>
                      <a:pt x="4" y="43"/>
                    </a:lnTo>
                    <a:lnTo>
                      <a:pt x="15" y="70"/>
                    </a:lnTo>
                    <a:lnTo>
                      <a:pt x="34" y="94"/>
                    </a:lnTo>
                    <a:lnTo>
                      <a:pt x="57" y="114"/>
                    </a:lnTo>
                    <a:lnTo>
                      <a:pt x="83" y="129"/>
                    </a:lnTo>
                    <a:lnTo>
                      <a:pt x="111" y="137"/>
                    </a:lnTo>
                    <a:lnTo>
                      <a:pt x="139" y="135"/>
                    </a:lnTo>
                    <a:lnTo>
                      <a:pt x="151" y="131"/>
                    </a:lnTo>
                    <a:lnTo>
                      <a:pt x="154" y="129"/>
                    </a:lnTo>
                    <a:lnTo>
                      <a:pt x="153" y="124"/>
                    </a:lnTo>
                    <a:lnTo>
                      <a:pt x="149" y="125"/>
                    </a:lnTo>
                    <a:lnTo>
                      <a:pt x="137" y="129"/>
                    </a:lnTo>
                    <a:lnTo>
                      <a:pt x="111" y="129"/>
                    </a:lnTo>
                    <a:lnTo>
                      <a:pt x="85" y="122"/>
                    </a:lnTo>
                    <a:lnTo>
                      <a:pt x="61" y="108"/>
                    </a:lnTo>
                    <a:lnTo>
                      <a:pt x="39" y="90"/>
                    </a:lnTo>
                    <a:lnTo>
                      <a:pt x="21" y="67"/>
                    </a:lnTo>
                    <a:lnTo>
                      <a:pt x="10" y="42"/>
                    </a:lnTo>
                    <a:lnTo>
                      <a:pt x="8" y="17"/>
                    </a:lnTo>
                    <a:lnTo>
                      <a:pt x="10" y="4"/>
                    </a:lnTo>
                    <a:lnTo>
                      <a:pt x="9" y="2"/>
                    </a:lnTo>
                    <a:lnTo>
                      <a:pt x="4" y="0"/>
                    </a:lnTo>
                    <a:lnTo>
                      <a:pt x="2"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14"/>
              <p:cNvSpPr/>
              <p:nvPr/>
            </p:nvSpPr>
            <p:spPr bwMode="auto">
              <a:xfrm>
                <a:off x="6070600" y="5456238"/>
                <a:ext cx="61913" cy="53975"/>
              </a:xfrm>
              <a:custGeom>
                <a:avLst/>
                <a:gdLst>
                  <a:gd name="T0" fmla="*/ 2 w 153"/>
                  <a:gd name="T1" fmla="*/ 2 h 137"/>
                  <a:gd name="T2" fmla="*/ 0 w 153"/>
                  <a:gd name="T3" fmla="*/ 17 h 137"/>
                  <a:gd name="T4" fmla="*/ 2 w 153"/>
                  <a:gd name="T5" fmla="*/ 44 h 137"/>
                  <a:gd name="T6" fmla="*/ 14 w 153"/>
                  <a:gd name="T7" fmla="*/ 71 h 137"/>
                  <a:gd name="T8" fmla="*/ 32 w 153"/>
                  <a:gd name="T9" fmla="*/ 96 h 137"/>
                  <a:gd name="T10" fmla="*/ 56 w 153"/>
                  <a:gd name="T11" fmla="*/ 115 h 137"/>
                  <a:gd name="T12" fmla="*/ 81 w 153"/>
                  <a:gd name="T13" fmla="*/ 129 h 137"/>
                  <a:gd name="T14" fmla="*/ 110 w 153"/>
                  <a:gd name="T15" fmla="*/ 137 h 137"/>
                  <a:gd name="T16" fmla="*/ 137 w 153"/>
                  <a:gd name="T17" fmla="*/ 136 h 137"/>
                  <a:gd name="T18" fmla="*/ 151 w 153"/>
                  <a:gd name="T19" fmla="*/ 131 h 137"/>
                  <a:gd name="T20" fmla="*/ 153 w 153"/>
                  <a:gd name="T21" fmla="*/ 129 h 137"/>
                  <a:gd name="T22" fmla="*/ 151 w 153"/>
                  <a:gd name="T23" fmla="*/ 124 h 137"/>
                  <a:gd name="T24" fmla="*/ 149 w 153"/>
                  <a:gd name="T25" fmla="*/ 124 h 137"/>
                  <a:gd name="T26" fmla="*/ 137 w 153"/>
                  <a:gd name="T27" fmla="*/ 129 h 137"/>
                  <a:gd name="T28" fmla="*/ 110 w 153"/>
                  <a:gd name="T29" fmla="*/ 129 h 137"/>
                  <a:gd name="T30" fmla="*/ 84 w 153"/>
                  <a:gd name="T31" fmla="*/ 123 h 137"/>
                  <a:gd name="T32" fmla="*/ 59 w 153"/>
                  <a:gd name="T33" fmla="*/ 110 h 137"/>
                  <a:gd name="T34" fmla="*/ 37 w 153"/>
                  <a:gd name="T35" fmla="*/ 90 h 137"/>
                  <a:gd name="T36" fmla="*/ 21 w 153"/>
                  <a:gd name="T37" fmla="*/ 68 h 137"/>
                  <a:gd name="T38" fmla="*/ 9 w 153"/>
                  <a:gd name="T39" fmla="*/ 43 h 137"/>
                  <a:gd name="T40" fmla="*/ 6 w 153"/>
                  <a:gd name="T41" fmla="*/ 17 h 137"/>
                  <a:gd name="T42" fmla="*/ 9 w 153"/>
                  <a:gd name="T43" fmla="*/ 4 h 137"/>
                  <a:gd name="T44" fmla="*/ 9 w 153"/>
                  <a:gd name="T45" fmla="*/ 1 h 137"/>
                  <a:gd name="T46" fmla="*/ 4 w 153"/>
                  <a:gd name="T47" fmla="*/ 0 h 137"/>
                  <a:gd name="T48" fmla="*/ 2 w 153"/>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37">
                    <a:moveTo>
                      <a:pt x="2" y="2"/>
                    </a:moveTo>
                    <a:lnTo>
                      <a:pt x="0" y="17"/>
                    </a:lnTo>
                    <a:lnTo>
                      <a:pt x="2" y="44"/>
                    </a:lnTo>
                    <a:lnTo>
                      <a:pt x="14" y="71"/>
                    </a:lnTo>
                    <a:lnTo>
                      <a:pt x="32" y="96"/>
                    </a:lnTo>
                    <a:lnTo>
                      <a:pt x="56" y="115"/>
                    </a:lnTo>
                    <a:lnTo>
                      <a:pt x="81" y="129"/>
                    </a:lnTo>
                    <a:lnTo>
                      <a:pt x="110" y="137"/>
                    </a:lnTo>
                    <a:lnTo>
                      <a:pt x="137" y="136"/>
                    </a:lnTo>
                    <a:lnTo>
                      <a:pt x="151" y="131"/>
                    </a:lnTo>
                    <a:lnTo>
                      <a:pt x="153" y="129"/>
                    </a:lnTo>
                    <a:lnTo>
                      <a:pt x="151" y="124"/>
                    </a:lnTo>
                    <a:lnTo>
                      <a:pt x="149" y="124"/>
                    </a:lnTo>
                    <a:lnTo>
                      <a:pt x="137" y="129"/>
                    </a:lnTo>
                    <a:lnTo>
                      <a:pt x="110" y="129"/>
                    </a:lnTo>
                    <a:lnTo>
                      <a:pt x="84" y="123"/>
                    </a:lnTo>
                    <a:lnTo>
                      <a:pt x="59" y="110"/>
                    </a:lnTo>
                    <a:lnTo>
                      <a:pt x="37" y="90"/>
                    </a:lnTo>
                    <a:lnTo>
                      <a:pt x="21" y="68"/>
                    </a:lnTo>
                    <a:lnTo>
                      <a:pt x="9" y="43"/>
                    </a:lnTo>
                    <a:lnTo>
                      <a:pt x="6" y="17"/>
                    </a:lnTo>
                    <a:lnTo>
                      <a:pt x="9" y="4"/>
                    </a:lnTo>
                    <a:lnTo>
                      <a:pt x="9" y="1"/>
                    </a:lnTo>
                    <a:lnTo>
                      <a:pt x="4" y="0"/>
                    </a:lnTo>
                    <a:lnTo>
                      <a:pt x="2"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5"/>
              <p:cNvSpPr/>
              <p:nvPr/>
            </p:nvSpPr>
            <p:spPr bwMode="auto">
              <a:xfrm>
                <a:off x="6062663" y="5465763"/>
                <a:ext cx="60325" cy="53975"/>
              </a:xfrm>
              <a:custGeom>
                <a:avLst/>
                <a:gdLst>
                  <a:gd name="T0" fmla="*/ 4 w 155"/>
                  <a:gd name="T1" fmla="*/ 3 h 138"/>
                  <a:gd name="T2" fmla="*/ 0 w 155"/>
                  <a:gd name="T3" fmla="*/ 17 h 138"/>
                  <a:gd name="T4" fmla="*/ 3 w 155"/>
                  <a:gd name="T5" fmla="*/ 46 h 138"/>
                  <a:gd name="T6" fmla="*/ 15 w 155"/>
                  <a:gd name="T7" fmla="*/ 73 h 138"/>
                  <a:gd name="T8" fmla="*/ 33 w 155"/>
                  <a:gd name="T9" fmla="*/ 98 h 138"/>
                  <a:gd name="T10" fmla="*/ 55 w 155"/>
                  <a:gd name="T11" fmla="*/ 117 h 138"/>
                  <a:gd name="T12" fmla="*/ 82 w 155"/>
                  <a:gd name="T13" fmla="*/ 131 h 138"/>
                  <a:gd name="T14" fmla="*/ 111 w 155"/>
                  <a:gd name="T15" fmla="*/ 138 h 138"/>
                  <a:gd name="T16" fmla="*/ 139 w 155"/>
                  <a:gd name="T17" fmla="*/ 136 h 138"/>
                  <a:gd name="T18" fmla="*/ 152 w 155"/>
                  <a:gd name="T19" fmla="*/ 131 h 138"/>
                  <a:gd name="T20" fmla="*/ 155 w 155"/>
                  <a:gd name="T21" fmla="*/ 129 h 138"/>
                  <a:gd name="T22" fmla="*/ 153 w 155"/>
                  <a:gd name="T23" fmla="*/ 124 h 138"/>
                  <a:gd name="T24" fmla="*/ 151 w 155"/>
                  <a:gd name="T25" fmla="*/ 125 h 138"/>
                  <a:gd name="T26" fmla="*/ 138 w 155"/>
                  <a:gd name="T27" fmla="*/ 129 h 138"/>
                  <a:gd name="T28" fmla="*/ 111 w 155"/>
                  <a:gd name="T29" fmla="*/ 131 h 138"/>
                  <a:gd name="T30" fmla="*/ 85 w 155"/>
                  <a:gd name="T31" fmla="*/ 125 h 138"/>
                  <a:gd name="T32" fmla="*/ 60 w 155"/>
                  <a:gd name="T33" fmla="*/ 112 h 138"/>
                  <a:gd name="T34" fmla="*/ 38 w 155"/>
                  <a:gd name="T35" fmla="*/ 92 h 138"/>
                  <a:gd name="T36" fmla="*/ 21 w 155"/>
                  <a:gd name="T37" fmla="*/ 70 h 138"/>
                  <a:gd name="T38" fmla="*/ 11 w 155"/>
                  <a:gd name="T39" fmla="*/ 44 h 138"/>
                  <a:gd name="T40" fmla="*/ 8 w 155"/>
                  <a:gd name="T41" fmla="*/ 17 h 138"/>
                  <a:gd name="T42" fmla="*/ 11 w 155"/>
                  <a:gd name="T43" fmla="*/ 4 h 138"/>
                  <a:gd name="T44" fmla="*/ 11 w 155"/>
                  <a:gd name="T45" fmla="*/ 2 h 138"/>
                  <a:gd name="T46" fmla="*/ 6 w 155"/>
                  <a:gd name="T47" fmla="*/ 0 h 138"/>
                  <a:gd name="T48" fmla="*/ 4 w 155"/>
                  <a:gd name="T49" fmla="*/ 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3"/>
                    </a:moveTo>
                    <a:lnTo>
                      <a:pt x="0" y="17"/>
                    </a:lnTo>
                    <a:lnTo>
                      <a:pt x="3" y="46"/>
                    </a:lnTo>
                    <a:lnTo>
                      <a:pt x="15" y="73"/>
                    </a:lnTo>
                    <a:lnTo>
                      <a:pt x="33" y="98"/>
                    </a:lnTo>
                    <a:lnTo>
                      <a:pt x="55" y="117"/>
                    </a:lnTo>
                    <a:lnTo>
                      <a:pt x="82" y="131"/>
                    </a:lnTo>
                    <a:lnTo>
                      <a:pt x="111" y="138"/>
                    </a:lnTo>
                    <a:lnTo>
                      <a:pt x="139" y="136"/>
                    </a:lnTo>
                    <a:lnTo>
                      <a:pt x="152" y="131"/>
                    </a:lnTo>
                    <a:lnTo>
                      <a:pt x="155" y="129"/>
                    </a:lnTo>
                    <a:lnTo>
                      <a:pt x="153" y="124"/>
                    </a:lnTo>
                    <a:lnTo>
                      <a:pt x="151" y="125"/>
                    </a:lnTo>
                    <a:lnTo>
                      <a:pt x="138" y="129"/>
                    </a:lnTo>
                    <a:lnTo>
                      <a:pt x="111" y="131"/>
                    </a:lnTo>
                    <a:lnTo>
                      <a:pt x="85" y="125"/>
                    </a:lnTo>
                    <a:lnTo>
                      <a:pt x="60" y="112"/>
                    </a:lnTo>
                    <a:lnTo>
                      <a:pt x="38" y="92"/>
                    </a:lnTo>
                    <a:lnTo>
                      <a:pt x="21" y="70"/>
                    </a:lnTo>
                    <a:lnTo>
                      <a:pt x="11" y="44"/>
                    </a:lnTo>
                    <a:lnTo>
                      <a:pt x="8" y="17"/>
                    </a:lnTo>
                    <a:lnTo>
                      <a:pt x="11" y="4"/>
                    </a:lnTo>
                    <a:lnTo>
                      <a:pt x="11" y="2"/>
                    </a:lnTo>
                    <a:lnTo>
                      <a:pt x="6" y="0"/>
                    </a:lnTo>
                    <a:lnTo>
                      <a:pt x="4" y="3"/>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216"/>
              <p:cNvSpPr/>
              <p:nvPr/>
            </p:nvSpPr>
            <p:spPr bwMode="auto">
              <a:xfrm>
                <a:off x="6053138" y="5475288"/>
                <a:ext cx="61913" cy="53975"/>
              </a:xfrm>
              <a:custGeom>
                <a:avLst/>
                <a:gdLst>
                  <a:gd name="T0" fmla="*/ 4 w 155"/>
                  <a:gd name="T1" fmla="*/ 2 h 138"/>
                  <a:gd name="T2" fmla="*/ 0 w 155"/>
                  <a:gd name="T3" fmla="*/ 17 h 138"/>
                  <a:gd name="T4" fmla="*/ 3 w 155"/>
                  <a:gd name="T5" fmla="*/ 46 h 138"/>
                  <a:gd name="T6" fmla="*/ 13 w 155"/>
                  <a:gd name="T7" fmla="*/ 74 h 138"/>
                  <a:gd name="T8" fmla="*/ 32 w 155"/>
                  <a:gd name="T9" fmla="*/ 98 h 138"/>
                  <a:gd name="T10" fmla="*/ 54 w 155"/>
                  <a:gd name="T11" fmla="*/ 118 h 138"/>
                  <a:gd name="T12" fmla="*/ 81 w 155"/>
                  <a:gd name="T13" fmla="*/ 132 h 138"/>
                  <a:gd name="T14" fmla="*/ 109 w 155"/>
                  <a:gd name="T15" fmla="*/ 138 h 138"/>
                  <a:gd name="T16" fmla="*/ 138 w 155"/>
                  <a:gd name="T17" fmla="*/ 137 h 138"/>
                  <a:gd name="T18" fmla="*/ 152 w 155"/>
                  <a:gd name="T19" fmla="*/ 132 h 138"/>
                  <a:gd name="T20" fmla="*/ 155 w 155"/>
                  <a:gd name="T21" fmla="*/ 129 h 138"/>
                  <a:gd name="T22" fmla="*/ 153 w 155"/>
                  <a:gd name="T23" fmla="*/ 124 h 138"/>
                  <a:gd name="T24" fmla="*/ 149 w 155"/>
                  <a:gd name="T25" fmla="*/ 124 h 138"/>
                  <a:gd name="T26" fmla="*/ 137 w 155"/>
                  <a:gd name="T27" fmla="*/ 129 h 138"/>
                  <a:gd name="T28" fmla="*/ 109 w 155"/>
                  <a:gd name="T29" fmla="*/ 131 h 138"/>
                  <a:gd name="T30" fmla="*/ 83 w 155"/>
                  <a:gd name="T31" fmla="*/ 125 h 138"/>
                  <a:gd name="T32" fmla="*/ 57 w 155"/>
                  <a:gd name="T33" fmla="*/ 111 h 138"/>
                  <a:gd name="T34" fmla="*/ 37 w 155"/>
                  <a:gd name="T35" fmla="*/ 93 h 138"/>
                  <a:gd name="T36" fmla="*/ 20 w 155"/>
                  <a:gd name="T37" fmla="*/ 70 h 138"/>
                  <a:gd name="T38" fmla="*/ 9 w 155"/>
                  <a:gd name="T39" fmla="*/ 45 h 138"/>
                  <a:gd name="T40" fmla="*/ 8 w 155"/>
                  <a:gd name="T41" fmla="*/ 18 h 138"/>
                  <a:gd name="T42" fmla="*/ 11 w 155"/>
                  <a:gd name="T43" fmla="*/ 4 h 138"/>
                  <a:gd name="T44" fmla="*/ 11 w 155"/>
                  <a:gd name="T45" fmla="*/ 1 h 138"/>
                  <a:gd name="T46" fmla="*/ 6 w 155"/>
                  <a:gd name="T47" fmla="*/ 0 h 138"/>
                  <a:gd name="T48" fmla="*/ 4 w 155"/>
                  <a:gd name="T4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138">
                    <a:moveTo>
                      <a:pt x="4" y="2"/>
                    </a:moveTo>
                    <a:lnTo>
                      <a:pt x="0" y="17"/>
                    </a:lnTo>
                    <a:lnTo>
                      <a:pt x="3" y="46"/>
                    </a:lnTo>
                    <a:lnTo>
                      <a:pt x="13" y="74"/>
                    </a:lnTo>
                    <a:lnTo>
                      <a:pt x="32" y="98"/>
                    </a:lnTo>
                    <a:lnTo>
                      <a:pt x="54" y="118"/>
                    </a:lnTo>
                    <a:lnTo>
                      <a:pt x="81" y="132"/>
                    </a:lnTo>
                    <a:lnTo>
                      <a:pt x="109" y="138"/>
                    </a:lnTo>
                    <a:lnTo>
                      <a:pt x="138" y="137"/>
                    </a:lnTo>
                    <a:lnTo>
                      <a:pt x="152" y="132"/>
                    </a:lnTo>
                    <a:lnTo>
                      <a:pt x="155" y="129"/>
                    </a:lnTo>
                    <a:lnTo>
                      <a:pt x="153" y="124"/>
                    </a:lnTo>
                    <a:lnTo>
                      <a:pt x="149" y="124"/>
                    </a:lnTo>
                    <a:lnTo>
                      <a:pt x="137" y="129"/>
                    </a:lnTo>
                    <a:lnTo>
                      <a:pt x="109" y="131"/>
                    </a:lnTo>
                    <a:lnTo>
                      <a:pt x="83" y="125"/>
                    </a:lnTo>
                    <a:lnTo>
                      <a:pt x="57" y="111"/>
                    </a:lnTo>
                    <a:lnTo>
                      <a:pt x="37" y="93"/>
                    </a:lnTo>
                    <a:lnTo>
                      <a:pt x="20" y="70"/>
                    </a:lnTo>
                    <a:lnTo>
                      <a:pt x="9" y="45"/>
                    </a:lnTo>
                    <a:lnTo>
                      <a:pt x="8" y="18"/>
                    </a:lnTo>
                    <a:lnTo>
                      <a:pt x="11" y="4"/>
                    </a:lnTo>
                    <a:lnTo>
                      <a:pt x="11" y="1"/>
                    </a:lnTo>
                    <a:lnTo>
                      <a:pt x="6" y="0"/>
                    </a:lnTo>
                    <a:lnTo>
                      <a:pt x="4" y="2"/>
                    </a:lnTo>
                    <a:close/>
                  </a:path>
                </a:pathLst>
              </a:custGeom>
              <a:solidFill>
                <a:srgbClr val="987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17"/>
              <p:cNvSpPr/>
              <p:nvPr/>
            </p:nvSpPr>
            <p:spPr bwMode="auto">
              <a:xfrm>
                <a:off x="6213475" y="4822825"/>
                <a:ext cx="506413" cy="550863"/>
              </a:xfrm>
              <a:custGeom>
                <a:avLst/>
                <a:gdLst>
                  <a:gd name="T0" fmla="*/ 45 w 1274"/>
                  <a:gd name="T1" fmla="*/ 1387 h 1387"/>
                  <a:gd name="T2" fmla="*/ 34 w 1274"/>
                  <a:gd name="T3" fmla="*/ 1385 h 1387"/>
                  <a:gd name="T4" fmla="*/ 10 w 1274"/>
                  <a:gd name="T5" fmla="*/ 1376 h 1387"/>
                  <a:gd name="T6" fmla="*/ 0 w 1274"/>
                  <a:gd name="T7" fmla="*/ 1369 h 1387"/>
                  <a:gd name="T8" fmla="*/ 1274 w 1274"/>
                  <a:gd name="T9" fmla="*/ 0 h 1387"/>
                  <a:gd name="T10" fmla="*/ 901 w 1274"/>
                  <a:gd name="T11" fmla="*/ 424 h 1387"/>
                  <a:gd name="T12" fmla="*/ 45 w 1274"/>
                  <a:gd name="T13" fmla="*/ 1387 h 1387"/>
                </a:gdLst>
                <a:ahLst/>
                <a:cxnLst>
                  <a:cxn ang="0">
                    <a:pos x="T0" y="T1"/>
                  </a:cxn>
                  <a:cxn ang="0">
                    <a:pos x="T2" y="T3"/>
                  </a:cxn>
                  <a:cxn ang="0">
                    <a:pos x="T4" y="T5"/>
                  </a:cxn>
                  <a:cxn ang="0">
                    <a:pos x="T6" y="T7"/>
                  </a:cxn>
                  <a:cxn ang="0">
                    <a:pos x="T8" y="T9"/>
                  </a:cxn>
                  <a:cxn ang="0">
                    <a:pos x="T10" y="T11"/>
                  </a:cxn>
                  <a:cxn ang="0">
                    <a:pos x="T12" y="T13"/>
                  </a:cxn>
                </a:cxnLst>
                <a:rect l="0" t="0" r="r" b="b"/>
                <a:pathLst>
                  <a:path w="1274" h="1387">
                    <a:moveTo>
                      <a:pt x="45" y="1387"/>
                    </a:moveTo>
                    <a:lnTo>
                      <a:pt x="34" y="1385"/>
                    </a:lnTo>
                    <a:lnTo>
                      <a:pt x="10" y="1376"/>
                    </a:lnTo>
                    <a:lnTo>
                      <a:pt x="0" y="1369"/>
                    </a:lnTo>
                    <a:lnTo>
                      <a:pt x="1274" y="0"/>
                    </a:lnTo>
                    <a:lnTo>
                      <a:pt x="901" y="424"/>
                    </a:lnTo>
                    <a:lnTo>
                      <a:pt x="45" y="1387"/>
                    </a:lnTo>
                    <a:close/>
                  </a:path>
                </a:pathLst>
              </a:custGeom>
              <a:solidFill>
                <a:srgbClr val="273A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218"/>
              <p:cNvSpPr/>
              <p:nvPr/>
            </p:nvSpPr>
            <p:spPr bwMode="auto">
              <a:xfrm>
                <a:off x="6045200" y="5519738"/>
                <a:ext cx="47625" cy="33338"/>
              </a:xfrm>
              <a:custGeom>
                <a:avLst/>
                <a:gdLst>
                  <a:gd name="T0" fmla="*/ 35 w 118"/>
                  <a:gd name="T1" fmla="*/ 87 h 87"/>
                  <a:gd name="T2" fmla="*/ 19 w 118"/>
                  <a:gd name="T3" fmla="*/ 86 h 87"/>
                  <a:gd name="T4" fmla="*/ 1 w 118"/>
                  <a:gd name="T5" fmla="*/ 74 h 87"/>
                  <a:gd name="T6" fmla="*/ 0 w 118"/>
                  <a:gd name="T7" fmla="*/ 71 h 87"/>
                  <a:gd name="T8" fmla="*/ 66 w 118"/>
                  <a:gd name="T9" fmla="*/ 0 h 87"/>
                  <a:gd name="T10" fmla="*/ 78 w 118"/>
                  <a:gd name="T11" fmla="*/ 9 h 87"/>
                  <a:gd name="T12" fmla="*/ 104 w 118"/>
                  <a:gd name="T13" fmla="*/ 22 h 87"/>
                  <a:gd name="T14" fmla="*/ 118 w 118"/>
                  <a:gd name="T15" fmla="*/ 26 h 87"/>
                  <a:gd name="T16" fmla="*/ 86 w 118"/>
                  <a:gd name="T17" fmla="*/ 60 h 87"/>
                  <a:gd name="T18" fmla="*/ 74 w 118"/>
                  <a:gd name="T19" fmla="*/ 71 h 87"/>
                  <a:gd name="T20" fmla="*/ 63 w 118"/>
                  <a:gd name="T21" fmla="*/ 79 h 87"/>
                  <a:gd name="T22" fmla="*/ 43 w 118"/>
                  <a:gd name="T23" fmla="*/ 87 h 87"/>
                  <a:gd name="T24" fmla="*/ 35 w 11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87">
                    <a:moveTo>
                      <a:pt x="35" y="87"/>
                    </a:moveTo>
                    <a:lnTo>
                      <a:pt x="19" y="86"/>
                    </a:lnTo>
                    <a:lnTo>
                      <a:pt x="1" y="74"/>
                    </a:lnTo>
                    <a:lnTo>
                      <a:pt x="0" y="71"/>
                    </a:lnTo>
                    <a:lnTo>
                      <a:pt x="66" y="0"/>
                    </a:lnTo>
                    <a:lnTo>
                      <a:pt x="78" y="9"/>
                    </a:lnTo>
                    <a:lnTo>
                      <a:pt x="104" y="22"/>
                    </a:lnTo>
                    <a:lnTo>
                      <a:pt x="118" y="26"/>
                    </a:lnTo>
                    <a:lnTo>
                      <a:pt x="86" y="60"/>
                    </a:lnTo>
                    <a:lnTo>
                      <a:pt x="74" y="71"/>
                    </a:lnTo>
                    <a:lnTo>
                      <a:pt x="63" y="79"/>
                    </a:lnTo>
                    <a:lnTo>
                      <a:pt x="43" y="87"/>
                    </a:lnTo>
                    <a:lnTo>
                      <a:pt x="35" y="8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19"/>
              <p:cNvSpPr/>
              <p:nvPr/>
            </p:nvSpPr>
            <p:spPr bwMode="auto">
              <a:xfrm>
                <a:off x="6073775" y="5508625"/>
                <a:ext cx="26988" cy="17463"/>
              </a:xfrm>
              <a:custGeom>
                <a:avLst/>
                <a:gdLst>
                  <a:gd name="T0" fmla="*/ 53 w 70"/>
                  <a:gd name="T1" fmla="*/ 44 h 44"/>
                  <a:gd name="T2" fmla="*/ 39 w 70"/>
                  <a:gd name="T3" fmla="*/ 41 h 44"/>
                  <a:gd name="T4" fmla="*/ 13 w 70"/>
                  <a:gd name="T5" fmla="*/ 28 h 44"/>
                  <a:gd name="T6" fmla="*/ 0 w 70"/>
                  <a:gd name="T7" fmla="*/ 20 h 44"/>
                  <a:gd name="T8" fmla="*/ 18 w 70"/>
                  <a:gd name="T9" fmla="*/ 0 h 44"/>
                  <a:gd name="T10" fmla="*/ 31 w 70"/>
                  <a:gd name="T11" fmla="*/ 9 h 44"/>
                  <a:gd name="T12" fmla="*/ 57 w 70"/>
                  <a:gd name="T13" fmla="*/ 22 h 44"/>
                  <a:gd name="T14" fmla="*/ 70 w 70"/>
                  <a:gd name="T15" fmla="*/ 25 h 44"/>
                  <a:gd name="T16" fmla="*/ 62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1"/>
                    </a:lnTo>
                    <a:lnTo>
                      <a:pt x="13" y="28"/>
                    </a:lnTo>
                    <a:lnTo>
                      <a:pt x="0" y="20"/>
                    </a:lnTo>
                    <a:lnTo>
                      <a:pt x="18" y="0"/>
                    </a:lnTo>
                    <a:lnTo>
                      <a:pt x="31" y="9"/>
                    </a:lnTo>
                    <a:lnTo>
                      <a:pt x="57" y="22"/>
                    </a:lnTo>
                    <a:lnTo>
                      <a:pt x="70" y="25"/>
                    </a:lnTo>
                    <a:lnTo>
                      <a:pt x="62"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220"/>
              <p:cNvSpPr/>
              <p:nvPr/>
            </p:nvSpPr>
            <p:spPr bwMode="auto">
              <a:xfrm>
                <a:off x="6083300" y="5499100"/>
                <a:ext cx="26988" cy="17463"/>
              </a:xfrm>
              <a:custGeom>
                <a:avLst/>
                <a:gdLst>
                  <a:gd name="T0" fmla="*/ 53 w 70"/>
                  <a:gd name="T1" fmla="*/ 44 h 44"/>
                  <a:gd name="T2" fmla="*/ 39 w 70"/>
                  <a:gd name="T3" fmla="*/ 40 h 44"/>
                  <a:gd name="T4" fmla="*/ 13 w 70"/>
                  <a:gd name="T5" fmla="*/ 28 h 44"/>
                  <a:gd name="T6" fmla="*/ 0 w 70"/>
                  <a:gd name="T7" fmla="*/ 19 h 44"/>
                  <a:gd name="T8" fmla="*/ 20 w 70"/>
                  <a:gd name="T9" fmla="*/ 0 h 44"/>
                  <a:gd name="T10" fmla="*/ 31 w 70"/>
                  <a:gd name="T11" fmla="*/ 8 h 44"/>
                  <a:gd name="T12" fmla="*/ 57 w 70"/>
                  <a:gd name="T13" fmla="*/ 21 h 44"/>
                  <a:gd name="T14" fmla="*/ 70 w 70"/>
                  <a:gd name="T15" fmla="*/ 25 h 44"/>
                  <a:gd name="T16" fmla="*/ 61 w 70"/>
                  <a:gd name="T17" fmla="*/ 35 h 44"/>
                  <a:gd name="T18" fmla="*/ 53 w 7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4">
                    <a:moveTo>
                      <a:pt x="53" y="44"/>
                    </a:moveTo>
                    <a:lnTo>
                      <a:pt x="39" y="40"/>
                    </a:lnTo>
                    <a:lnTo>
                      <a:pt x="13" y="28"/>
                    </a:lnTo>
                    <a:lnTo>
                      <a:pt x="0" y="19"/>
                    </a:lnTo>
                    <a:lnTo>
                      <a:pt x="20" y="0"/>
                    </a:lnTo>
                    <a:lnTo>
                      <a:pt x="31" y="8"/>
                    </a:lnTo>
                    <a:lnTo>
                      <a:pt x="57" y="21"/>
                    </a:lnTo>
                    <a:lnTo>
                      <a:pt x="70" y="25"/>
                    </a:lnTo>
                    <a:lnTo>
                      <a:pt x="61" y="35"/>
                    </a:lnTo>
                    <a:lnTo>
                      <a:pt x="53" y="44"/>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21"/>
              <p:cNvSpPr/>
              <p:nvPr/>
            </p:nvSpPr>
            <p:spPr bwMode="auto">
              <a:xfrm>
                <a:off x="6092825" y="5489575"/>
                <a:ext cx="26988" cy="17463"/>
              </a:xfrm>
              <a:custGeom>
                <a:avLst/>
                <a:gdLst>
                  <a:gd name="T0" fmla="*/ 50 w 69"/>
                  <a:gd name="T1" fmla="*/ 44 h 44"/>
                  <a:gd name="T2" fmla="*/ 38 w 69"/>
                  <a:gd name="T3" fmla="*/ 41 h 44"/>
                  <a:gd name="T4" fmla="*/ 12 w 69"/>
                  <a:gd name="T5" fmla="*/ 29 h 44"/>
                  <a:gd name="T6" fmla="*/ 0 w 69"/>
                  <a:gd name="T7" fmla="*/ 21 h 44"/>
                  <a:gd name="T8" fmla="*/ 18 w 69"/>
                  <a:gd name="T9" fmla="*/ 0 h 44"/>
                  <a:gd name="T10" fmla="*/ 41 w 69"/>
                  <a:gd name="T11" fmla="*/ 17 h 44"/>
                  <a:gd name="T12" fmla="*/ 69 w 69"/>
                  <a:gd name="T13" fmla="*/ 26 h 44"/>
                  <a:gd name="T14" fmla="*/ 60 w 69"/>
                  <a:gd name="T15" fmla="*/ 35 h 44"/>
                  <a:gd name="T16" fmla="*/ 50 w 69"/>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4">
                    <a:moveTo>
                      <a:pt x="50" y="44"/>
                    </a:moveTo>
                    <a:lnTo>
                      <a:pt x="38" y="41"/>
                    </a:lnTo>
                    <a:lnTo>
                      <a:pt x="12" y="29"/>
                    </a:lnTo>
                    <a:lnTo>
                      <a:pt x="0" y="21"/>
                    </a:lnTo>
                    <a:lnTo>
                      <a:pt x="18" y="0"/>
                    </a:lnTo>
                    <a:lnTo>
                      <a:pt x="41" y="17"/>
                    </a:lnTo>
                    <a:lnTo>
                      <a:pt x="69" y="26"/>
                    </a:lnTo>
                    <a:lnTo>
                      <a:pt x="60" y="35"/>
                    </a:lnTo>
                    <a:lnTo>
                      <a:pt x="5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22"/>
              <p:cNvSpPr/>
              <p:nvPr/>
            </p:nvSpPr>
            <p:spPr bwMode="auto">
              <a:xfrm>
                <a:off x="6102350" y="5411788"/>
                <a:ext cx="87313" cy="85725"/>
              </a:xfrm>
              <a:custGeom>
                <a:avLst/>
                <a:gdLst>
                  <a:gd name="T0" fmla="*/ 51 w 223"/>
                  <a:gd name="T1" fmla="*/ 215 h 215"/>
                  <a:gd name="T2" fmla="*/ 38 w 223"/>
                  <a:gd name="T3" fmla="*/ 213 h 215"/>
                  <a:gd name="T4" fmla="*/ 12 w 223"/>
                  <a:gd name="T5" fmla="*/ 200 h 215"/>
                  <a:gd name="T6" fmla="*/ 0 w 223"/>
                  <a:gd name="T7" fmla="*/ 191 h 215"/>
                  <a:gd name="T8" fmla="*/ 177 w 223"/>
                  <a:gd name="T9" fmla="*/ 0 h 215"/>
                  <a:gd name="T10" fmla="*/ 199 w 223"/>
                  <a:gd name="T11" fmla="*/ 16 h 215"/>
                  <a:gd name="T12" fmla="*/ 223 w 223"/>
                  <a:gd name="T13" fmla="*/ 24 h 215"/>
                  <a:gd name="T14" fmla="*/ 127 w 223"/>
                  <a:gd name="T15" fmla="*/ 131 h 215"/>
                  <a:gd name="T16" fmla="*/ 51 w 223"/>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15">
                    <a:moveTo>
                      <a:pt x="51" y="215"/>
                    </a:moveTo>
                    <a:lnTo>
                      <a:pt x="38" y="213"/>
                    </a:lnTo>
                    <a:lnTo>
                      <a:pt x="12" y="200"/>
                    </a:lnTo>
                    <a:lnTo>
                      <a:pt x="0" y="191"/>
                    </a:lnTo>
                    <a:lnTo>
                      <a:pt x="177" y="0"/>
                    </a:lnTo>
                    <a:lnTo>
                      <a:pt x="199" y="16"/>
                    </a:lnTo>
                    <a:lnTo>
                      <a:pt x="223" y="24"/>
                    </a:lnTo>
                    <a:lnTo>
                      <a:pt x="127" y="131"/>
                    </a:lnTo>
                    <a:lnTo>
                      <a:pt x="51" y="215"/>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223"/>
              <p:cNvSpPr/>
              <p:nvPr/>
            </p:nvSpPr>
            <p:spPr bwMode="auto">
              <a:xfrm>
                <a:off x="6173788" y="5402263"/>
                <a:ext cx="25400" cy="15875"/>
              </a:xfrm>
              <a:custGeom>
                <a:avLst/>
                <a:gdLst>
                  <a:gd name="T0" fmla="*/ 46 w 65"/>
                  <a:gd name="T1" fmla="*/ 41 h 41"/>
                  <a:gd name="T2" fmla="*/ 35 w 65"/>
                  <a:gd name="T3" fmla="*/ 39 h 41"/>
                  <a:gd name="T4" fmla="*/ 11 w 65"/>
                  <a:gd name="T5" fmla="*/ 28 h 41"/>
                  <a:gd name="T6" fmla="*/ 0 w 65"/>
                  <a:gd name="T7" fmla="*/ 19 h 41"/>
                  <a:gd name="T8" fmla="*/ 18 w 65"/>
                  <a:gd name="T9" fmla="*/ 0 h 41"/>
                  <a:gd name="T10" fmla="*/ 40 w 65"/>
                  <a:gd name="T11" fmla="*/ 15 h 41"/>
                  <a:gd name="T12" fmla="*/ 65 w 65"/>
                  <a:gd name="T13" fmla="*/ 22 h 41"/>
                  <a:gd name="T14" fmla="*/ 55 w 65"/>
                  <a:gd name="T15" fmla="*/ 32 h 41"/>
                  <a:gd name="T16" fmla="*/ 46 w 65"/>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1">
                    <a:moveTo>
                      <a:pt x="46" y="41"/>
                    </a:moveTo>
                    <a:lnTo>
                      <a:pt x="35" y="39"/>
                    </a:lnTo>
                    <a:lnTo>
                      <a:pt x="11" y="28"/>
                    </a:lnTo>
                    <a:lnTo>
                      <a:pt x="0" y="19"/>
                    </a:lnTo>
                    <a:lnTo>
                      <a:pt x="18" y="0"/>
                    </a:lnTo>
                    <a:lnTo>
                      <a:pt x="40" y="15"/>
                    </a:lnTo>
                    <a:lnTo>
                      <a:pt x="65" y="22"/>
                    </a:lnTo>
                    <a:lnTo>
                      <a:pt x="55" y="32"/>
                    </a:lnTo>
                    <a:lnTo>
                      <a:pt x="46" y="4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4"/>
              <p:cNvSpPr/>
              <p:nvPr/>
            </p:nvSpPr>
            <p:spPr bwMode="auto">
              <a:xfrm>
                <a:off x="6183313" y="5392738"/>
                <a:ext cx="23813" cy="15875"/>
              </a:xfrm>
              <a:custGeom>
                <a:avLst/>
                <a:gdLst>
                  <a:gd name="T0" fmla="*/ 47 w 61"/>
                  <a:gd name="T1" fmla="*/ 37 h 37"/>
                  <a:gd name="T2" fmla="*/ 35 w 61"/>
                  <a:gd name="T3" fmla="*/ 36 h 37"/>
                  <a:gd name="T4" fmla="*/ 10 w 61"/>
                  <a:gd name="T5" fmla="*/ 24 h 37"/>
                  <a:gd name="T6" fmla="*/ 0 w 61"/>
                  <a:gd name="T7" fmla="*/ 16 h 37"/>
                  <a:gd name="T8" fmla="*/ 17 w 61"/>
                  <a:gd name="T9" fmla="*/ 0 h 37"/>
                  <a:gd name="T10" fmla="*/ 38 w 61"/>
                  <a:gd name="T11" fmla="*/ 14 h 37"/>
                  <a:gd name="T12" fmla="*/ 61 w 61"/>
                  <a:gd name="T13" fmla="*/ 22 h 37"/>
                  <a:gd name="T14" fmla="*/ 54 w 61"/>
                  <a:gd name="T15" fmla="*/ 29 h 37"/>
                  <a:gd name="T16" fmla="*/ 47 w 61"/>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47" y="37"/>
                    </a:moveTo>
                    <a:lnTo>
                      <a:pt x="35" y="36"/>
                    </a:lnTo>
                    <a:lnTo>
                      <a:pt x="10" y="24"/>
                    </a:lnTo>
                    <a:lnTo>
                      <a:pt x="0" y="16"/>
                    </a:lnTo>
                    <a:lnTo>
                      <a:pt x="17" y="0"/>
                    </a:lnTo>
                    <a:lnTo>
                      <a:pt x="38" y="14"/>
                    </a:lnTo>
                    <a:lnTo>
                      <a:pt x="61" y="22"/>
                    </a:lnTo>
                    <a:lnTo>
                      <a:pt x="54" y="29"/>
                    </a:lnTo>
                    <a:lnTo>
                      <a:pt x="47" y="37"/>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25"/>
              <p:cNvSpPr/>
              <p:nvPr/>
            </p:nvSpPr>
            <p:spPr bwMode="auto">
              <a:xfrm>
                <a:off x="6191250" y="5367338"/>
                <a:ext cx="41275" cy="31750"/>
              </a:xfrm>
              <a:custGeom>
                <a:avLst/>
                <a:gdLst>
                  <a:gd name="T0" fmla="*/ 46 w 102"/>
                  <a:gd name="T1" fmla="*/ 81 h 81"/>
                  <a:gd name="T2" fmla="*/ 35 w 102"/>
                  <a:gd name="T3" fmla="*/ 79 h 81"/>
                  <a:gd name="T4" fmla="*/ 11 w 102"/>
                  <a:gd name="T5" fmla="*/ 68 h 81"/>
                  <a:gd name="T6" fmla="*/ 0 w 102"/>
                  <a:gd name="T7" fmla="*/ 60 h 81"/>
                  <a:gd name="T8" fmla="*/ 57 w 102"/>
                  <a:gd name="T9" fmla="*/ 0 h 81"/>
                  <a:gd name="T10" fmla="*/ 67 w 102"/>
                  <a:gd name="T11" fmla="*/ 7 h 81"/>
                  <a:gd name="T12" fmla="*/ 91 w 102"/>
                  <a:gd name="T13" fmla="*/ 16 h 81"/>
                  <a:gd name="T14" fmla="*/ 102 w 102"/>
                  <a:gd name="T15" fmla="*/ 18 h 81"/>
                  <a:gd name="T16" fmla="*/ 74 w 102"/>
                  <a:gd name="T17" fmla="*/ 50 h 81"/>
                  <a:gd name="T18" fmla="*/ 46 w 102"/>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81">
                    <a:moveTo>
                      <a:pt x="46" y="81"/>
                    </a:moveTo>
                    <a:lnTo>
                      <a:pt x="35" y="79"/>
                    </a:lnTo>
                    <a:lnTo>
                      <a:pt x="11" y="68"/>
                    </a:lnTo>
                    <a:lnTo>
                      <a:pt x="0" y="60"/>
                    </a:lnTo>
                    <a:lnTo>
                      <a:pt x="57" y="0"/>
                    </a:lnTo>
                    <a:lnTo>
                      <a:pt x="67" y="7"/>
                    </a:lnTo>
                    <a:lnTo>
                      <a:pt x="91" y="16"/>
                    </a:lnTo>
                    <a:lnTo>
                      <a:pt x="102" y="18"/>
                    </a:lnTo>
                    <a:lnTo>
                      <a:pt x="74" y="50"/>
                    </a:lnTo>
                    <a:lnTo>
                      <a:pt x="46" y="81"/>
                    </a:lnTo>
                    <a:close/>
                  </a:path>
                </a:pathLst>
              </a:custGeom>
              <a:solidFill>
                <a:srgbClr val="B48B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26"/>
              <p:cNvSpPr/>
              <p:nvPr/>
            </p:nvSpPr>
            <p:spPr bwMode="auto">
              <a:xfrm>
                <a:off x="6189663" y="5391150"/>
                <a:ext cx="20638" cy="11113"/>
              </a:xfrm>
              <a:custGeom>
                <a:avLst/>
                <a:gdLst>
                  <a:gd name="T0" fmla="*/ 44 w 50"/>
                  <a:gd name="T1" fmla="*/ 28 h 28"/>
                  <a:gd name="T2" fmla="*/ 21 w 50"/>
                  <a:gd name="T3" fmla="*/ 20 h 28"/>
                  <a:gd name="T4" fmla="*/ 0 w 50"/>
                  <a:gd name="T5" fmla="*/ 6 h 28"/>
                  <a:gd name="T6" fmla="*/ 4 w 50"/>
                  <a:gd name="T7" fmla="*/ 0 h 28"/>
                  <a:gd name="T8" fmla="*/ 15 w 50"/>
                  <a:gd name="T9" fmla="*/ 8 h 28"/>
                  <a:gd name="T10" fmla="*/ 39 w 50"/>
                  <a:gd name="T11" fmla="*/ 19 h 28"/>
                  <a:gd name="T12" fmla="*/ 50 w 50"/>
                  <a:gd name="T13" fmla="*/ 21 h 28"/>
                  <a:gd name="T14" fmla="*/ 48 w 50"/>
                  <a:gd name="T15" fmla="*/ 24 h 28"/>
                  <a:gd name="T16" fmla="*/ 44 w 5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8">
                    <a:moveTo>
                      <a:pt x="44" y="28"/>
                    </a:moveTo>
                    <a:lnTo>
                      <a:pt x="21" y="20"/>
                    </a:lnTo>
                    <a:lnTo>
                      <a:pt x="0" y="6"/>
                    </a:lnTo>
                    <a:lnTo>
                      <a:pt x="4" y="0"/>
                    </a:lnTo>
                    <a:lnTo>
                      <a:pt x="15" y="8"/>
                    </a:lnTo>
                    <a:lnTo>
                      <a:pt x="39" y="19"/>
                    </a:lnTo>
                    <a:lnTo>
                      <a:pt x="50" y="21"/>
                    </a:lnTo>
                    <a:lnTo>
                      <a:pt x="48" y="24"/>
                    </a:lnTo>
                    <a:lnTo>
                      <a:pt x="44"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27"/>
              <p:cNvSpPr/>
              <p:nvPr/>
            </p:nvSpPr>
            <p:spPr bwMode="auto">
              <a:xfrm>
                <a:off x="6180138" y="5399088"/>
                <a:ext cx="20638" cy="11113"/>
              </a:xfrm>
              <a:custGeom>
                <a:avLst/>
                <a:gdLst>
                  <a:gd name="T0" fmla="*/ 47 w 52"/>
                  <a:gd name="T1" fmla="*/ 28 h 28"/>
                  <a:gd name="T2" fmla="*/ 22 w 52"/>
                  <a:gd name="T3" fmla="*/ 21 h 28"/>
                  <a:gd name="T4" fmla="*/ 0 w 52"/>
                  <a:gd name="T5" fmla="*/ 6 h 28"/>
                  <a:gd name="T6" fmla="*/ 5 w 52"/>
                  <a:gd name="T7" fmla="*/ 0 h 28"/>
                  <a:gd name="T8" fmla="*/ 15 w 52"/>
                  <a:gd name="T9" fmla="*/ 8 h 28"/>
                  <a:gd name="T10" fmla="*/ 40 w 52"/>
                  <a:gd name="T11" fmla="*/ 20 h 28"/>
                  <a:gd name="T12" fmla="*/ 52 w 52"/>
                  <a:gd name="T13" fmla="*/ 21 h 28"/>
                  <a:gd name="T14" fmla="*/ 49 w 52"/>
                  <a:gd name="T15" fmla="*/ 25 h 28"/>
                  <a:gd name="T16" fmla="*/ 47 w 52"/>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8">
                    <a:moveTo>
                      <a:pt x="47" y="28"/>
                    </a:moveTo>
                    <a:lnTo>
                      <a:pt x="22" y="21"/>
                    </a:lnTo>
                    <a:lnTo>
                      <a:pt x="0" y="6"/>
                    </a:lnTo>
                    <a:lnTo>
                      <a:pt x="5" y="0"/>
                    </a:lnTo>
                    <a:lnTo>
                      <a:pt x="15" y="8"/>
                    </a:lnTo>
                    <a:lnTo>
                      <a:pt x="40" y="20"/>
                    </a:lnTo>
                    <a:lnTo>
                      <a:pt x="52" y="21"/>
                    </a:lnTo>
                    <a:lnTo>
                      <a:pt x="49" y="25"/>
                    </a:lnTo>
                    <a:lnTo>
                      <a:pt x="47" y="28"/>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28"/>
              <p:cNvSpPr/>
              <p:nvPr/>
            </p:nvSpPr>
            <p:spPr bwMode="auto">
              <a:xfrm>
                <a:off x="6172200" y="5410200"/>
                <a:ext cx="20638" cy="11113"/>
              </a:xfrm>
              <a:custGeom>
                <a:avLst/>
                <a:gdLst>
                  <a:gd name="T0" fmla="*/ 46 w 51"/>
                  <a:gd name="T1" fmla="*/ 29 h 29"/>
                  <a:gd name="T2" fmla="*/ 22 w 51"/>
                  <a:gd name="T3" fmla="*/ 21 h 29"/>
                  <a:gd name="T4" fmla="*/ 0 w 51"/>
                  <a:gd name="T5" fmla="*/ 5 h 29"/>
                  <a:gd name="T6" fmla="*/ 5 w 51"/>
                  <a:gd name="T7" fmla="*/ 0 h 29"/>
                  <a:gd name="T8" fmla="*/ 16 w 51"/>
                  <a:gd name="T9" fmla="*/ 9 h 29"/>
                  <a:gd name="T10" fmla="*/ 40 w 51"/>
                  <a:gd name="T11" fmla="*/ 20 h 29"/>
                  <a:gd name="T12" fmla="*/ 51 w 51"/>
                  <a:gd name="T13" fmla="*/ 22 h 29"/>
                  <a:gd name="T14" fmla="*/ 49 w 51"/>
                  <a:gd name="T15" fmla="*/ 26 h 29"/>
                  <a:gd name="T16" fmla="*/ 46 w 5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46" y="29"/>
                    </a:moveTo>
                    <a:lnTo>
                      <a:pt x="22" y="21"/>
                    </a:lnTo>
                    <a:lnTo>
                      <a:pt x="0" y="5"/>
                    </a:lnTo>
                    <a:lnTo>
                      <a:pt x="5" y="0"/>
                    </a:lnTo>
                    <a:lnTo>
                      <a:pt x="16" y="9"/>
                    </a:lnTo>
                    <a:lnTo>
                      <a:pt x="40" y="20"/>
                    </a:lnTo>
                    <a:lnTo>
                      <a:pt x="51" y="22"/>
                    </a:lnTo>
                    <a:lnTo>
                      <a:pt x="49" y="26"/>
                    </a:lnTo>
                    <a:lnTo>
                      <a:pt x="46" y="29"/>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29"/>
              <p:cNvSpPr/>
              <p:nvPr/>
            </p:nvSpPr>
            <p:spPr bwMode="auto">
              <a:xfrm>
                <a:off x="6099175" y="5486400"/>
                <a:ext cx="22225" cy="12700"/>
              </a:xfrm>
              <a:custGeom>
                <a:avLst/>
                <a:gdLst>
                  <a:gd name="T0" fmla="*/ 51 w 56"/>
                  <a:gd name="T1" fmla="*/ 31 h 31"/>
                  <a:gd name="T2" fmla="*/ 23 w 56"/>
                  <a:gd name="T3" fmla="*/ 22 h 31"/>
                  <a:gd name="T4" fmla="*/ 0 w 56"/>
                  <a:gd name="T5" fmla="*/ 5 h 31"/>
                  <a:gd name="T6" fmla="*/ 5 w 56"/>
                  <a:gd name="T7" fmla="*/ 0 h 31"/>
                  <a:gd name="T8" fmla="*/ 17 w 56"/>
                  <a:gd name="T9" fmla="*/ 9 h 31"/>
                  <a:gd name="T10" fmla="*/ 43 w 56"/>
                  <a:gd name="T11" fmla="*/ 22 h 31"/>
                  <a:gd name="T12" fmla="*/ 56 w 56"/>
                  <a:gd name="T13" fmla="*/ 24 h 31"/>
                  <a:gd name="T14" fmla="*/ 53 w 56"/>
                  <a:gd name="T15" fmla="*/ 28 h 31"/>
                  <a:gd name="T16" fmla="*/ 51 w 5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1">
                    <a:moveTo>
                      <a:pt x="51" y="31"/>
                    </a:moveTo>
                    <a:lnTo>
                      <a:pt x="23" y="22"/>
                    </a:lnTo>
                    <a:lnTo>
                      <a:pt x="0" y="5"/>
                    </a:lnTo>
                    <a:lnTo>
                      <a:pt x="5" y="0"/>
                    </a:lnTo>
                    <a:lnTo>
                      <a:pt x="17" y="9"/>
                    </a:lnTo>
                    <a:lnTo>
                      <a:pt x="43" y="22"/>
                    </a:lnTo>
                    <a:lnTo>
                      <a:pt x="56" y="24"/>
                    </a:lnTo>
                    <a:lnTo>
                      <a:pt x="53" y="28"/>
                    </a:lnTo>
                    <a:lnTo>
                      <a:pt x="51"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30"/>
              <p:cNvSpPr/>
              <p:nvPr/>
            </p:nvSpPr>
            <p:spPr bwMode="auto">
              <a:xfrm>
                <a:off x="6089650" y="5497513"/>
                <a:ext cx="22225" cy="11113"/>
              </a:xfrm>
              <a:custGeom>
                <a:avLst/>
                <a:gdLst>
                  <a:gd name="T0" fmla="*/ 50 w 55"/>
                  <a:gd name="T1" fmla="*/ 30 h 30"/>
                  <a:gd name="T2" fmla="*/ 37 w 55"/>
                  <a:gd name="T3" fmla="*/ 26 h 30"/>
                  <a:gd name="T4" fmla="*/ 11 w 55"/>
                  <a:gd name="T5" fmla="*/ 13 h 30"/>
                  <a:gd name="T6" fmla="*/ 0 w 55"/>
                  <a:gd name="T7" fmla="*/ 5 h 30"/>
                  <a:gd name="T8" fmla="*/ 5 w 55"/>
                  <a:gd name="T9" fmla="*/ 0 h 30"/>
                  <a:gd name="T10" fmla="*/ 17 w 55"/>
                  <a:gd name="T11" fmla="*/ 8 h 30"/>
                  <a:gd name="T12" fmla="*/ 43 w 55"/>
                  <a:gd name="T13" fmla="*/ 20 h 30"/>
                  <a:gd name="T14" fmla="*/ 55 w 55"/>
                  <a:gd name="T15" fmla="*/ 23 h 30"/>
                  <a:gd name="T16" fmla="*/ 53 w 55"/>
                  <a:gd name="T17" fmla="*/ 27 h 30"/>
                  <a:gd name="T18" fmla="*/ 50 w 55"/>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0">
                    <a:moveTo>
                      <a:pt x="50" y="30"/>
                    </a:moveTo>
                    <a:lnTo>
                      <a:pt x="37" y="26"/>
                    </a:lnTo>
                    <a:lnTo>
                      <a:pt x="11" y="13"/>
                    </a:lnTo>
                    <a:lnTo>
                      <a:pt x="0" y="5"/>
                    </a:lnTo>
                    <a:lnTo>
                      <a:pt x="5" y="0"/>
                    </a:lnTo>
                    <a:lnTo>
                      <a:pt x="17" y="8"/>
                    </a:lnTo>
                    <a:lnTo>
                      <a:pt x="43" y="20"/>
                    </a:lnTo>
                    <a:lnTo>
                      <a:pt x="55" y="23"/>
                    </a:lnTo>
                    <a:lnTo>
                      <a:pt x="53" y="27"/>
                    </a:lnTo>
                    <a:lnTo>
                      <a:pt x="50"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31"/>
              <p:cNvSpPr/>
              <p:nvPr/>
            </p:nvSpPr>
            <p:spPr bwMode="auto">
              <a:xfrm>
                <a:off x="6080125" y="5507038"/>
                <a:ext cx="23813" cy="12700"/>
              </a:xfrm>
              <a:custGeom>
                <a:avLst/>
                <a:gdLst>
                  <a:gd name="T0" fmla="*/ 52 w 58"/>
                  <a:gd name="T1" fmla="*/ 31 h 31"/>
                  <a:gd name="T2" fmla="*/ 39 w 58"/>
                  <a:gd name="T3" fmla="*/ 28 h 31"/>
                  <a:gd name="T4" fmla="*/ 13 w 58"/>
                  <a:gd name="T5" fmla="*/ 15 h 31"/>
                  <a:gd name="T6" fmla="*/ 0 w 58"/>
                  <a:gd name="T7" fmla="*/ 6 h 31"/>
                  <a:gd name="T8" fmla="*/ 5 w 58"/>
                  <a:gd name="T9" fmla="*/ 0 h 31"/>
                  <a:gd name="T10" fmla="*/ 18 w 58"/>
                  <a:gd name="T11" fmla="*/ 9 h 31"/>
                  <a:gd name="T12" fmla="*/ 44 w 58"/>
                  <a:gd name="T13" fmla="*/ 21 h 31"/>
                  <a:gd name="T14" fmla="*/ 58 w 58"/>
                  <a:gd name="T15" fmla="*/ 25 h 31"/>
                  <a:gd name="T16" fmla="*/ 56 w 58"/>
                  <a:gd name="T17" fmla="*/ 28 h 31"/>
                  <a:gd name="T18" fmla="*/ 52 w 58"/>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31">
                    <a:moveTo>
                      <a:pt x="52" y="31"/>
                    </a:moveTo>
                    <a:lnTo>
                      <a:pt x="39" y="28"/>
                    </a:lnTo>
                    <a:lnTo>
                      <a:pt x="13" y="15"/>
                    </a:lnTo>
                    <a:lnTo>
                      <a:pt x="0" y="6"/>
                    </a:lnTo>
                    <a:lnTo>
                      <a:pt x="5" y="0"/>
                    </a:lnTo>
                    <a:lnTo>
                      <a:pt x="18" y="9"/>
                    </a:lnTo>
                    <a:lnTo>
                      <a:pt x="44" y="21"/>
                    </a:lnTo>
                    <a:lnTo>
                      <a:pt x="58" y="25"/>
                    </a:lnTo>
                    <a:lnTo>
                      <a:pt x="56" y="28"/>
                    </a:lnTo>
                    <a:lnTo>
                      <a:pt x="52" y="31"/>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232"/>
              <p:cNvSpPr/>
              <p:nvPr/>
            </p:nvSpPr>
            <p:spPr bwMode="auto">
              <a:xfrm>
                <a:off x="6072188" y="5518150"/>
                <a:ext cx="22225" cy="11113"/>
              </a:xfrm>
              <a:custGeom>
                <a:avLst/>
                <a:gdLst>
                  <a:gd name="T0" fmla="*/ 52 w 57"/>
                  <a:gd name="T1" fmla="*/ 30 h 30"/>
                  <a:gd name="T2" fmla="*/ 38 w 57"/>
                  <a:gd name="T3" fmla="*/ 26 h 30"/>
                  <a:gd name="T4" fmla="*/ 12 w 57"/>
                  <a:gd name="T5" fmla="*/ 13 h 30"/>
                  <a:gd name="T6" fmla="*/ 0 w 57"/>
                  <a:gd name="T7" fmla="*/ 4 h 30"/>
                  <a:gd name="T8" fmla="*/ 4 w 57"/>
                  <a:gd name="T9" fmla="*/ 0 h 30"/>
                  <a:gd name="T10" fmla="*/ 17 w 57"/>
                  <a:gd name="T11" fmla="*/ 8 h 30"/>
                  <a:gd name="T12" fmla="*/ 43 w 57"/>
                  <a:gd name="T13" fmla="*/ 21 h 30"/>
                  <a:gd name="T14" fmla="*/ 57 w 57"/>
                  <a:gd name="T15" fmla="*/ 24 h 30"/>
                  <a:gd name="T16" fmla="*/ 55 w 57"/>
                  <a:gd name="T17" fmla="*/ 26 h 30"/>
                  <a:gd name="T18" fmla="*/ 52 w 57"/>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0">
                    <a:moveTo>
                      <a:pt x="52" y="30"/>
                    </a:moveTo>
                    <a:lnTo>
                      <a:pt x="38" y="26"/>
                    </a:lnTo>
                    <a:lnTo>
                      <a:pt x="12" y="13"/>
                    </a:lnTo>
                    <a:lnTo>
                      <a:pt x="0" y="4"/>
                    </a:lnTo>
                    <a:lnTo>
                      <a:pt x="4" y="0"/>
                    </a:lnTo>
                    <a:lnTo>
                      <a:pt x="17" y="8"/>
                    </a:lnTo>
                    <a:lnTo>
                      <a:pt x="43" y="21"/>
                    </a:lnTo>
                    <a:lnTo>
                      <a:pt x="57" y="24"/>
                    </a:lnTo>
                    <a:lnTo>
                      <a:pt x="55" y="26"/>
                    </a:lnTo>
                    <a:lnTo>
                      <a:pt x="52" y="30"/>
                    </a:lnTo>
                    <a:close/>
                  </a:path>
                </a:pathLst>
              </a:custGeom>
              <a:solidFill>
                <a:srgbClr val="775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Rectangle 233"/>
              <p:cNvSpPr>
                <a:spLocks noChangeArrowheads="1"/>
              </p:cNvSpPr>
              <p:nvPr/>
            </p:nvSpPr>
            <p:spPr bwMode="auto">
              <a:xfrm>
                <a:off x="6496050" y="5024438"/>
                <a:ext cx="1588" cy="1588"/>
              </a:xfrm>
              <a:prstGeom prst="rect">
                <a:avLst/>
              </a:prstGeom>
              <a:solidFill>
                <a:srgbClr val="C2C0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7" name="Rectangle 234"/>
              <p:cNvSpPr>
                <a:spLocks noChangeArrowheads="1"/>
              </p:cNvSpPr>
              <p:nvPr/>
            </p:nvSpPr>
            <p:spPr bwMode="auto">
              <a:xfrm>
                <a:off x="6723063" y="4819650"/>
                <a:ext cx="1588" cy="1588"/>
              </a:xfrm>
              <a:prstGeom prst="rect">
                <a:avLst/>
              </a:prstGeom>
              <a:solidFill>
                <a:srgbClr val="364D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8" name="Freeform 235"/>
              <p:cNvSpPr/>
              <p:nvPr/>
            </p:nvSpPr>
            <p:spPr bwMode="auto">
              <a:xfrm>
                <a:off x="6491288" y="4819650"/>
                <a:ext cx="231775" cy="230188"/>
              </a:xfrm>
              <a:custGeom>
                <a:avLst/>
                <a:gdLst>
                  <a:gd name="T0" fmla="*/ 0 w 583"/>
                  <a:gd name="T1" fmla="*/ 580 h 580"/>
                  <a:gd name="T2" fmla="*/ 11 w 583"/>
                  <a:gd name="T3" fmla="*/ 518 h 580"/>
                  <a:gd name="T4" fmla="*/ 11 w 583"/>
                  <a:gd name="T5" fmla="*/ 518 h 580"/>
                  <a:gd name="T6" fmla="*/ 11 w 583"/>
                  <a:gd name="T7" fmla="*/ 518 h 580"/>
                  <a:gd name="T8" fmla="*/ 583 w 583"/>
                  <a:gd name="T9" fmla="*/ 0 h 580"/>
                  <a:gd name="T10" fmla="*/ 583 w 583"/>
                  <a:gd name="T11" fmla="*/ 0 h 580"/>
                  <a:gd name="T12" fmla="*/ 583 w 583"/>
                  <a:gd name="T13" fmla="*/ 0 h 580"/>
                  <a:gd name="T14" fmla="*/ 0 w 583"/>
                  <a:gd name="T15" fmla="*/ 580 h 5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580">
                    <a:moveTo>
                      <a:pt x="0" y="580"/>
                    </a:moveTo>
                    <a:lnTo>
                      <a:pt x="11" y="518"/>
                    </a:lnTo>
                    <a:lnTo>
                      <a:pt x="11" y="518"/>
                    </a:lnTo>
                    <a:lnTo>
                      <a:pt x="11" y="518"/>
                    </a:lnTo>
                    <a:lnTo>
                      <a:pt x="583" y="0"/>
                    </a:lnTo>
                    <a:lnTo>
                      <a:pt x="583" y="0"/>
                    </a:lnTo>
                    <a:lnTo>
                      <a:pt x="583" y="0"/>
                    </a:lnTo>
                    <a:lnTo>
                      <a:pt x="0" y="580"/>
                    </a:lnTo>
                    <a:close/>
                  </a:path>
                </a:pathLst>
              </a:custGeom>
              <a:solidFill>
                <a:srgbClr val="2333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pic>
        <p:nvPicPr>
          <p:cNvPr id="2" name="图片 1"/>
          <p:cNvPicPr>
            <a:picLocks noChangeAspect="1"/>
          </p:cNvPicPr>
          <p:nvPr/>
        </p:nvPicPr>
        <p:blipFill>
          <a:blip r:embed="rId3"/>
          <a:stretch>
            <a:fillRect/>
          </a:stretch>
        </p:blipFill>
        <p:spPr>
          <a:xfrm>
            <a:off x="3369160" y="0"/>
            <a:ext cx="5768345" cy="514392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684193" y="1928917"/>
            <a:ext cx="2271776" cy="830997"/>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技术架构图</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671" y="279420"/>
            <a:ext cx="5088956" cy="4685870"/>
          </a:xfrm>
          <a:prstGeom prst="rect">
            <a:avLst/>
          </a:prstGeom>
        </p:spPr>
      </p:pic>
    </p:spTree>
    <p:extLst>
      <p:ext uri="{BB962C8B-B14F-4D97-AF65-F5344CB8AC3E}">
        <p14:creationId xmlns:p14="http://schemas.microsoft.com/office/powerpoint/2010/main" val="31770031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205901"/>
            <a:ext cx="2954655" cy="461665"/>
          </a:xfrm>
          <a:prstGeom prst="rect">
            <a:avLst/>
          </a:prstGeom>
          <a:noFill/>
        </p:spPr>
        <p:txBody>
          <a:bodyPr wrap="none">
            <a:spAutoFit/>
          </a:bodyPr>
          <a:lstStyle/>
          <a:p>
            <a:pPr>
              <a:defRPr/>
            </a:pPr>
            <a:r>
              <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：系统实现</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77077" y="922054"/>
            <a:ext cx="8200233" cy="3838790"/>
          </a:xfrm>
          <a:prstGeom prst="rect">
            <a:avLst/>
          </a:prstGeom>
        </p:spPr>
      </p:pic>
      <p:pic>
        <p:nvPicPr>
          <p:cNvPr id="5" name="图片 4"/>
          <p:cNvPicPr>
            <a:picLocks noChangeAspect="1"/>
          </p:cNvPicPr>
          <p:nvPr/>
        </p:nvPicPr>
        <p:blipFill>
          <a:blip r:embed="rId4"/>
          <a:stretch>
            <a:fillRect/>
          </a:stretch>
        </p:blipFill>
        <p:spPr>
          <a:xfrm>
            <a:off x="2951922" y="1011953"/>
            <a:ext cx="2784167" cy="3658992"/>
          </a:xfrm>
          <a:prstGeom prst="rect">
            <a:avLst/>
          </a:prstGeom>
        </p:spPr>
      </p:pic>
      <p:pic>
        <p:nvPicPr>
          <p:cNvPr id="10" name="图片 9"/>
          <p:cNvPicPr>
            <a:picLocks noChangeAspect="1"/>
          </p:cNvPicPr>
          <p:nvPr/>
        </p:nvPicPr>
        <p:blipFill>
          <a:blip r:embed="rId5"/>
          <a:stretch>
            <a:fillRect/>
          </a:stretch>
        </p:blipFill>
        <p:spPr>
          <a:xfrm>
            <a:off x="2639061" y="1011953"/>
            <a:ext cx="3044728" cy="4003379"/>
          </a:xfrm>
          <a:prstGeom prst="rect">
            <a:avLst/>
          </a:prstGeom>
        </p:spPr>
      </p:pic>
      <p:pic>
        <p:nvPicPr>
          <p:cNvPr id="11" name="图片 10"/>
          <p:cNvPicPr>
            <a:picLocks noChangeAspect="1"/>
          </p:cNvPicPr>
          <p:nvPr/>
        </p:nvPicPr>
        <p:blipFill>
          <a:blip r:embed="rId6"/>
          <a:stretch>
            <a:fillRect/>
          </a:stretch>
        </p:blipFill>
        <p:spPr>
          <a:xfrm>
            <a:off x="1058145" y="1575547"/>
            <a:ext cx="7038095" cy="2876190"/>
          </a:xfrm>
          <a:prstGeom prst="rect">
            <a:avLst/>
          </a:prstGeom>
        </p:spPr>
      </p:pic>
      <p:pic>
        <p:nvPicPr>
          <p:cNvPr id="12" name="图片 11"/>
          <p:cNvPicPr>
            <a:picLocks noChangeAspect="1"/>
          </p:cNvPicPr>
          <p:nvPr/>
        </p:nvPicPr>
        <p:blipFill>
          <a:blip r:embed="rId7"/>
          <a:stretch>
            <a:fillRect/>
          </a:stretch>
        </p:blipFill>
        <p:spPr>
          <a:xfrm>
            <a:off x="477077" y="922054"/>
            <a:ext cx="8200233" cy="4182053"/>
          </a:xfrm>
          <a:prstGeom prst="rect">
            <a:avLst/>
          </a:prstGeom>
        </p:spPr>
      </p:pic>
    </p:spTree>
    <p:extLst>
      <p:ext uri="{BB962C8B-B14F-4D97-AF65-F5344CB8AC3E}">
        <p14:creationId xmlns:p14="http://schemas.microsoft.com/office/powerpoint/2010/main" val="22967630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
                                        </p:tgtEl>
                                      </p:cBhvr>
                                    </p:animEffect>
                                    <p:anim calcmode="lin" valueType="num">
                                      <p:cBhvr>
                                        <p:cTn id="21" dur="1000"/>
                                        <p:tgtEl>
                                          <p:spTgt spid="5"/>
                                        </p:tgtEl>
                                        <p:attrNameLst>
                                          <p:attrName>ppt_x</p:attrName>
                                        </p:attrNameLst>
                                      </p:cBhvr>
                                      <p:tavLst>
                                        <p:tav tm="0">
                                          <p:val>
                                            <p:strVal val="ppt_x"/>
                                          </p:val>
                                        </p:tav>
                                        <p:tav tm="100000">
                                          <p:val>
                                            <p:strVal val="ppt_x"/>
                                          </p:val>
                                        </p:tav>
                                      </p:tavLst>
                                    </p:anim>
                                    <p:anim calcmode="lin" valueType="num">
                                      <p:cBhvr>
                                        <p:cTn id="22" dur="1000"/>
                                        <p:tgtEl>
                                          <p:spTgt spid="5"/>
                                        </p:tgtEl>
                                        <p:attrNameLst>
                                          <p:attrName>ppt_y</p:attrName>
                                        </p:attrNameLst>
                                      </p:cBhvr>
                                      <p:tavLst>
                                        <p:tav tm="0">
                                          <p:val>
                                            <p:strVal val="ppt_y"/>
                                          </p:val>
                                        </p:tav>
                                        <p:tav tm="100000">
                                          <p:val>
                                            <p:strVal val="ppt_y+.1"/>
                                          </p:val>
                                        </p:tav>
                                      </p:tavLst>
                                    </p:anim>
                                    <p:set>
                                      <p:cBhvr>
                                        <p:cTn id="23" dur="1" fill="hold">
                                          <p:stCondLst>
                                            <p:cond delay="9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nodeType="clickEffect">
                                  <p:stCondLst>
                                    <p:cond delay="0"/>
                                  </p:stCondLst>
                                  <p:childTnLst>
                                    <p:animEffect transition="out" filter="fade">
                                      <p:cBhvr>
                                        <p:cTn id="34" dur="1000"/>
                                        <p:tgtEl>
                                          <p:spTgt spid="10"/>
                                        </p:tgtEl>
                                      </p:cBhvr>
                                    </p:animEffect>
                                    <p:anim calcmode="lin" valueType="num">
                                      <p:cBhvr>
                                        <p:cTn id="35" dur="1000"/>
                                        <p:tgtEl>
                                          <p:spTgt spid="10"/>
                                        </p:tgtEl>
                                        <p:attrNameLst>
                                          <p:attrName>ppt_x</p:attrName>
                                        </p:attrNameLst>
                                      </p:cBhvr>
                                      <p:tavLst>
                                        <p:tav tm="0">
                                          <p:val>
                                            <p:strVal val="ppt_x"/>
                                          </p:val>
                                        </p:tav>
                                        <p:tav tm="100000">
                                          <p:val>
                                            <p:strVal val="ppt_x"/>
                                          </p:val>
                                        </p:tav>
                                      </p:tavLst>
                                    </p:anim>
                                    <p:anim calcmode="lin" valueType="num">
                                      <p:cBhvr>
                                        <p:cTn id="36" dur="1000"/>
                                        <p:tgtEl>
                                          <p:spTgt spid="10"/>
                                        </p:tgtEl>
                                        <p:attrNameLst>
                                          <p:attrName>ppt_y</p:attrName>
                                        </p:attrNameLst>
                                      </p:cBhvr>
                                      <p:tavLst>
                                        <p:tav tm="0">
                                          <p:val>
                                            <p:strVal val="ppt_y"/>
                                          </p:val>
                                        </p:tav>
                                        <p:tav tm="100000">
                                          <p:val>
                                            <p:strVal val="ppt_y+.1"/>
                                          </p:val>
                                        </p:tav>
                                      </p:tavLst>
                                    </p:anim>
                                    <p:set>
                                      <p:cBhvr>
                                        <p:cTn id="37" dur="1" fill="hold">
                                          <p:stCondLst>
                                            <p:cond delay="9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nodeType="clickEffect">
                                  <p:stCondLst>
                                    <p:cond delay="0"/>
                                  </p:stCondLst>
                                  <p:childTnLst>
                                    <p:animEffect transition="out" filter="fade">
                                      <p:cBhvr>
                                        <p:cTn id="48" dur="1000"/>
                                        <p:tgtEl>
                                          <p:spTgt spid="11"/>
                                        </p:tgtEl>
                                      </p:cBhvr>
                                    </p:animEffect>
                                    <p:anim calcmode="lin" valueType="num">
                                      <p:cBhvr>
                                        <p:cTn id="49" dur="1000"/>
                                        <p:tgtEl>
                                          <p:spTgt spid="11"/>
                                        </p:tgtEl>
                                        <p:attrNameLst>
                                          <p:attrName>ppt_x</p:attrName>
                                        </p:attrNameLst>
                                      </p:cBhvr>
                                      <p:tavLst>
                                        <p:tav tm="0">
                                          <p:val>
                                            <p:strVal val="ppt_x"/>
                                          </p:val>
                                        </p:tav>
                                        <p:tav tm="100000">
                                          <p:val>
                                            <p:strVal val="ppt_x"/>
                                          </p:val>
                                        </p:tav>
                                      </p:tavLst>
                                    </p:anim>
                                    <p:anim calcmode="lin" valueType="num">
                                      <p:cBhvr>
                                        <p:cTn id="50" dur="1000"/>
                                        <p:tgtEl>
                                          <p:spTgt spid="11"/>
                                        </p:tgtEl>
                                        <p:attrNameLst>
                                          <p:attrName>ppt_y</p:attrName>
                                        </p:attrNameLst>
                                      </p:cBhvr>
                                      <p:tavLst>
                                        <p:tav tm="0">
                                          <p:val>
                                            <p:strVal val="ppt_y"/>
                                          </p:val>
                                        </p:tav>
                                        <p:tav tm="100000">
                                          <p:val>
                                            <p:strVal val="ppt_y+.1"/>
                                          </p:val>
                                        </p:tav>
                                      </p:tavLst>
                                    </p:anim>
                                    <p:set>
                                      <p:cBhvr>
                                        <p:cTn id="51" dur="1" fill="hold">
                                          <p:stCondLst>
                                            <p:cond delay="999"/>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nodeType="clickEffect">
                                  <p:stCondLst>
                                    <p:cond delay="0"/>
                                  </p:stCondLst>
                                  <p:childTnLst>
                                    <p:animEffect transition="out" filter="fade">
                                      <p:cBhvr>
                                        <p:cTn id="62" dur="1000"/>
                                        <p:tgtEl>
                                          <p:spTgt spid="12"/>
                                        </p:tgtEl>
                                      </p:cBhvr>
                                    </p:animEffect>
                                    <p:anim calcmode="lin" valueType="num">
                                      <p:cBhvr>
                                        <p:cTn id="63" dur="1000"/>
                                        <p:tgtEl>
                                          <p:spTgt spid="12"/>
                                        </p:tgtEl>
                                        <p:attrNameLst>
                                          <p:attrName>ppt_x</p:attrName>
                                        </p:attrNameLst>
                                      </p:cBhvr>
                                      <p:tavLst>
                                        <p:tav tm="0">
                                          <p:val>
                                            <p:strVal val="ppt_x"/>
                                          </p:val>
                                        </p:tav>
                                        <p:tav tm="100000">
                                          <p:val>
                                            <p:strVal val="ppt_x"/>
                                          </p:val>
                                        </p:tav>
                                      </p:tavLst>
                                    </p:anim>
                                    <p:anim calcmode="lin" valueType="num">
                                      <p:cBhvr>
                                        <p:cTn id="64" dur="1000"/>
                                        <p:tgtEl>
                                          <p:spTgt spid="12"/>
                                        </p:tgtEl>
                                        <p:attrNameLst>
                                          <p:attrName>ppt_y</p:attrName>
                                        </p:attrNameLst>
                                      </p:cBhvr>
                                      <p:tavLst>
                                        <p:tav tm="0">
                                          <p:val>
                                            <p:strVal val="ppt_y"/>
                                          </p:val>
                                        </p:tav>
                                        <p:tav tm="100000">
                                          <p:val>
                                            <p:strVal val="ppt_y+.1"/>
                                          </p:val>
                                        </p:tav>
                                      </p:tavLst>
                                    </p:anim>
                                    <p:set>
                                      <p:cBhvr>
                                        <p:cTn id="65"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205901"/>
            <a:ext cx="2954655" cy="461665"/>
          </a:xfrm>
          <a:prstGeom prst="rect">
            <a:avLst/>
          </a:prstGeom>
          <a:noFill/>
        </p:spPr>
        <p:txBody>
          <a:bodyPr wrap="none">
            <a:spAutoFit/>
          </a:bodyPr>
          <a:lstStyle/>
          <a:p>
            <a:pPr>
              <a:defRPr/>
            </a:pPr>
            <a:r>
              <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：系统实现</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26428" y="822960"/>
            <a:ext cx="8000886" cy="4116961"/>
          </a:xfrm>
          <a:prstGeom prst="rect">
            <a:avLst/>
          </a:prstGeom>
        </p:spPr>
      </p:pic>
      <p:pic>
        <p:nvPicPr>
          <p:cNvPr id="6" name="图片 5"/>
          <p:cNvPicPr>
            <a:picLocks noChangeAspect="1"/>
          </p:cNvPicPr>
          <p:nvPr/>
        </p:nvPicPr>
        <p:blipFill>
          <a:blip r:embed="rId4"/>
          <a:stretch>
            <a:fillRect/>
          </a:stretch>
        </p:blipFill>
        <p:spPr>
          <a:xfrm>
            <a:off x="2856775" y="1719290"/>
            <a:ext cx="2654280" cy="2087398"/>
          </a:xfrm>
          <a:prstGeom prst="rect">
            <a:avLst/>
          </a:prstGeom>
        </p:spPr>
      </p:pic>
      <p:pic>
        <p:nvPicPr>
          <p:cNvPr id="7" name="图片 6"/>
          <p:cNvPicPr>
            <a:picLocks noChangeAspect="1"/>
          </p:cNvPicPr>
          <p:nvPr/>
        </p:nvPicPr>
        <p:blipFill>
          <a:blip r:embed="rId5"/>
          <a:stretch>
            <a:fillRect/>
          </a:stretch>
        </p:blipFill>
        <p:spPr>
          <a:xfrm>
            <a:off x="526428" y="822960"/>
            <a:ext cx="8064716" cy="4166009"/>
          </a:xfrm>
          <a:prstGeom prst="rect">
            <a:avLst/>
          </a:prstGeom>
        </p:spPr>
      </p:pic>
      <p:pic>
        <p:nvPicPr>
          <p:cNvPr id="8" name="图片 7"/>
          <p:cNvPicPr>
            <a:picLocks noChangeAspect="1"/>
          </p:cNvPicPr>
          <p:nvPr/>
        </p:nvPicPr>
        <p:blipFill>
          <a:blip r:embed="rId6"/>
          <a:stretch>
            <a:fillRect/>
          </a:stretch>
        </p:blipFill>
        <p:spPr>
          <a:xfrm>
            <a:off x="526428" y="822959"/>
            <a:ext cx="8064716" cy="4152971"/>
          </a:xfrm>
          <a:prstGeom prst="rect">
            <a:avLst/>
          </a:prstGeom>
        </p:spPr>
      </p:pic>
      <p:pic>
        <p:nvPicPr>
          <p:cNvPr id="9" name="图片 8"/>
          <p:cNvPicPr>
            <a:picLocks noChangeAspect="1"/>
          </p:cNvPicPr>
          <p:nvPr/>
        </p:nvPicPr>
        <p:blipFill>
          <a:blip r:embed="rId7"/>
          <a:stretch>
            <a:fillRect/>
          </a:stretch>
        </p:blipFill>
        <p:spPr>
          <a:xfrm>
            <a:off x="2856775" y="1015234"/>
            <a:ext cx="3299478" cy="3732412"/>
          </a:xfrm>
          <a:prstGeom prst="rect">
            <a:avLst/>
          </a:prstGeom>
        </p:spPr>
      </p:pic>
      <p:pic>
        <p:nvPicPr>
          <p:cNvPr id="13" name="图片 12"/>
          <p:cNvPicPr>
            <a:picLocks noChangeAspect="1"/>
          </p:cNvPicPr>
          <p:nvPr/>
        </p:nvPicPr>
        <p:blipFill>
          <a:blip r:embed="rId8"/>
          <a:stretch>
            <a:fillRect/>
          </a:stretch>
        </p:blipFill>
        <p:spPr>
          <a:xfrm>
            <a:off x="541232" y="822958"/>
            <a:ext cx="8077400" cy="4152972"/>
          </a:xfrm>
          <a:prstGeom prst="rect">
            <a:avLst/>
          </a:prstGeom>
        </p:spPr>
      </p:pic>
    </p:spTree>
    <p:extLst>
      <p:ext uri="{BB962C8B-B14F-4D97-AF65-F5344CB8AC3E}">
        <p14:creationId xmlns:p14="http://schemas.microsoft.com/office/powerpoint/2010/main" val="13790248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6"/>
                                        </p:tgtEl>
                                      </p:cBhvr>
                                    </p:animEffect>
                                    <p:anim calcmode="lin" valueType="num">
                                      <p:cBhvr>
                                        <p:cTn id="21" dur="1000"/>
                                        <p:tgtEl>
                                          <p:spTgt spid="6"/>
                                        </p:tgtEl>
                                        <p:attrNameLst>
                                          <p:attrName>ppt_x</p:attrName>
                                        </p:attrNameLst>
                                      </p:cBhvr>
                                      <p:tavLst>
                                        <p:tav tm="0">
                                          <p:val>
                                            <p:strVal val="ppt_x"/>
                                          </p:val>
                                        </p:tav>
                                        <p:tav tm="100000">
                                          <p:val>
                                            <p:strVal val="ppt_x"/>
                                          </p:val>
                                        </p:tav>
                                      </p:tavLst>
                                    </p:anim>
                                    <p:anim calcmode="lin" valueType="num">
                                      <p:cBhvr>
                                        <p:cTn id="22" dur="1000"/>
                                        <p:tgtEl>
                                          <p:spTgt spid="6"/>
                                        </p:tgtEl>
                                        <p:attrNameLst>
                                          <p:attrName>ppt_y</p:attrName>
                                        </p:attrNameLst>
                                      </p:cBhvr>
                                      <p:tavLst>
                                        <p:tav tm="0">
                                          <p:val>
                                            <p:strVal val="ppt_y"/>
                                          </p:val>
                                        </p:tav>
                                        <p:tav tm="100000">
                                          <p:val>
                                            <p:strVal val="ppt_y+.1"/>
                                          </p:val>
                                        </p:tav>
                                      </p:tavLst>
                                    </p:anim>
                                    <p:set>
                                      <p:cBhvr>
                                        <p:cTn id="23" dur="1" fill="hold">
                                          <p:stCondLst>
                                            <p:cond delay="9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761522" y="2094283"/>
            <a:ext cx="1620958" cy="523220"/>
          </a:xfrm>
          <a:prstGeom prst="rect">
            <a:avLst/>
          </a:prstGeom>
          <a:noFill/>
        </p:spPr>
        <p:txBody>
          <a:bodyPr wrap="none">
            <a:spAutoFit/>
          </a:bodyPr>
          <a:lstStyle/>
          <a:p>
            <a:pPr algn="ctr">
              <a:defRPr/>
            </a:pPr>
            <a:r>
              <a:rPr lang="zh-CN" altLang="en-US" sz="28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项目总结</a:t>
            </a:r>
            <a:endParaRPr lang="zh-CN" altLang="en-US" sz="28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3615650" y="2617504"/>
            <a:ext cx="1912703" cy="253916"/>
          </a:xfrm>
          <a:prstGeom prst="rect">
            <a:avLst/>
          </a:prstGeom>
        </p:spPr>
        <p:txBody>
          <a:bodyPr wrap="none">
            <a:spAutoFit/>
          </a:bodyPr>
          <a:lstStyle/>
          <a:p>
            <a:pPr algn="ctr" fontAlgn="base">
              <a:spcBef>
                <a:spcPct val="0"/>
              </a:spcBef>
              <a:spcAft>
                <a:spcPct val="0"/>
              </a:spcAft>
              <a:defRPr/>
            </a:pPr>
            <a:r>
              <a:rPr lang="en-US" altLang="zh-CN" sz="1050" dirty="0">
                <a:solidFill>
                  <a:srgbClr val="304371"/>
                </a:solidFill>
                <a:latin typeface="Arial" panose="020B0604020202020204"/>
                <a:ea typeface="方正兰亭黑_GBK"/>
              </a:rPr>
              <a:t>THE </a:t>
            </a:r>
            <a:r>
              <a:rPr lang="en-US" altLang="zh-CN" sz="1050" dirty="0" smtClean="0">
                <a:solidFill>
                  <a:srgbClr val="304371"/>
                </a:solidFill>
                <a:latin typeface="Arial" panose="020B0604020202020204"/>
                <a:ea typeface="方正兰亭黑_GBK"/>
              </a:rPr>
              <a:t>PROGRAM </a:t>
            </a:r>
            <a:r>
              <a:rPr lang="en-US" altLang="zh-CN" sz="1050" dirty="0">
                <a:solidFill>
                  <a:srgbClr val="304371"/>
                </a:solidFill>
                <a:latin typeface="Arial" panose="020B0604020202020204"/>
                <a:ea typeface="方正兰亭黑_GBK"/>
              </a:rPr>
              <a:t>SUMMARY</a:t>
            </a: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Freeform 10"/>
          <p:cNvSpPr>
            <a:spLocks noEditPoints="1"/>
          </p:cNvSpPr>
          <p:nvPr/>
        </p:nvSpPr>
        <p:spPr bwMode="auto">
          <a:xfrm>
            <a:off x="4350419" y="682601"/>
            <a:ext cx="443161" cy="501780"/>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heel(1)">
                                      <p:cBhvr>
                                        <p:cTn id="1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cxnSp>
        <p:nvCxnSpPr>
          <p:cNvPr id="8" name="直接连接符 7"/>
          <p:cNvCxnSpPr/>
          <p:nvPr/>
        </p:nvCxnSpPr>
        <p:spPr>
          <a:xfrm>
            <a:off x="276408" y="2117392"/>
            <a:ext cx="859118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76408" y="3368622"/>
            <a:ext cx="859118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6408" y="4686190"/>
            <a:ext cx="85911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矩形 1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835135" y="979339"/>
            <a:ext cx="1005403" cy="338554"/>
          </a:xfrm>
          <a:prstGeom prst="rect">
            <a:avLst/>
          </a:prstGeom>
          <a:noFill/>
        </p:spPr>
        <p:txBody>
          <a:bodyPr wrap="none">
            <a:spAutoFit/>
          </a:bodyPr>
          <a:lstStyle/>
          <a:p>
            <a:pP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项目优势</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 name="直接连接符 1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CxnSpPr/>
          <p:nvPr/>
        </p:nvCxnSpPr>
        <p:spPr>
          <a:xfrm>
            <a:off x="945380" y="1299818"/>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矩形 2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835135" y="2191795"/>
            <a:ext cx="1005403" cy="338554"/>
          </a:xfrm>
          <a:prstGeom prst="rect">
            <a:avLst/>
          </a:prstGeom>
          <a:noFill/>
        </p:spPr>
        <p:txBody>
          <a:bodyPr wrap="none">
            <a:spAutoFit/>
          </a:bodyPr>
          <a:lstStyle/>
          <a:p>
            <a:pP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项目不足</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7" name="直接连接符 2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CxnSpPr/>
          <p:nvPr/>
        </p:nvCxnSpPr>
        <p:spPr>
          <a:xfrm>
            <a:off x="945380" y="2497284"/>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2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835135" y="3536227"/>
            <a:ext cx="1005403" cy="338554"/>
          </a:xfrm>
          <a:prstGeom prst="rect">
            <a:avLst/>
          </a:prstGeom>
          <a:noFill/>
        </p:spPr>
        <p:txBody>
          <a:bodyPr wrap="none">
            <a:spAutoFit/>
          </a:bodyPr>
          <a:lstStyle/>
          <a:p>
            <a:pPr>
              <a:defRPr/>
            </a:pPr>
            <a:r>
              <a:rPr lang="zh-CN" altLang="en-US" sz="1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项目总结</a:t>
            </a:r>
            <a:endParaRPr lang="zh-CN" altLang="en-US"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 name="直接连接符 2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CxnSpPr/>
          <p:nvPr/>
        </p:nvCxnSpPr>
        <p:spPr>
          <a:xfrm>
            <a:off x="945380" y="3836351"/>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Freeform 893"/>
          <p:cNvSpPr>
            <a:spLocks noEditPoints="1"/>
          </p:cNvSpPr>
          <p:nvPr/>
        </p:nvSpPr>
        <p:spPr bwMode="auto">
          <a:xfrm>
            <a:off x="407643" y="3764421"/>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895"/>
          <p:cNvSpPr>
            <a:spLocks noEditPoints="1"/>
          </p:cNvSpPr>
          <p:nvPr/>
        </p:nvSpPr>
        <p:spPr bwMode="auto">
          <a:xfrm>
            <a:off x="331316" y="2448002"/>
            <a:ext cx="490230" cy="590758"/>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3" name="Freeform 897"/>
          <p:cNvSpPr>
            <a:spLocks noEditPoints="1"/>
          </p:cNvSpPr>
          <p:nvPr/>
        </p:nvSpPr>
        <p:spPr bwMode="auto">
          <a:xfrm>
            <a:off x="305560" y="1185751"/>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 name="TextBox 1"/>
          <p:cNvSpPr txBox="1"/>
          <p:nvPr/>
        </p:nvSpPr>
        <p:spPr>
          <a:xfrm>
            <a:off x="945381" y="1472442"/>
            <a:ext cx="7775108" cy="507831"/>
          </a:xfrm>
          <a:prstGeom prst="rect">
            <a:avLst/>
          </a:prstGeom>
          <a:noFill/>
        </p:spPr>
        <p:txBody>
          <a:bodyPr wrap="square" rtlCol="0">
            <a:spAutoFit/>
          </a:bodyPr>
          <a:lstStyle/>
          <a:p>
            <a:r>
              <a:rPr lang="zh-CN" altLang="en-US" dirty="0" smtClean="0"/>
              <a:t>系统采用</a:t>
            </a:r>
            <a:r>
              <a:rPr lang="en-US" altLang="zh-CN" dirty="0" smtClean="0"/>
              <a:t>Spring Boot+Spring+Vue.js</a:t>
            </a:r>
            <a:r>
              <a:rPr lang="zh-CN" altLang="en-US" dirty="0" smtClean="0"/>
              <a:t>开发，实现前后端分离开发，提升开发效率。系统</a:t>
            </a:r>
            <a:r>
              <a:rPr lang="zh-CN" altLang="en-US" dirty="0" smtClean="0">
                <a:solidFill>
                  <a:srgbClr val="FF0000"/>
                </a:solidFill>
              </a:rPr>
              <a:t>成本低</a:t>
            </a:r>
            <a:r>
              <a:rPr lang="zh-CN" altLang="en-US" dirty="0" smtClean="0"/>
              <a:t>（</a:t>
            </a:r>
            <a:r>
              <a:rPr lang="zh-CN" altLang="zh-CN" dirty="0"/>
              <a:t>不必购买、安装昂贵的专业设备和系统</a:t>
            </a:r>
            <a:r>
              <a:rPr lang="zh-CN" altLang="zh-CN" dirty="0" smtClean="0"/>
              <a:t>，客户</a:t>
            </a:r>
            <a:r>
              <a:rPr lang="zh-CN" altLang="zh-CN" dirty="0"/>
              <a:t>只需轻松开通业务即可接入</a:t>
            </a:r>
            <a:r>
              <a:rPr lang="zh-CN" altLang="en-US" dirty="0" smtClean="0"/>
              <a:t>）、</a:t>
            </a:r>
            <a:r>
              <a:rPr lang="zh-CN" altLang="en-US" dirty="0" smtClean="0">
                <a:solidFill>
                  <a:srgbClr val="FF0000"/>
                </a:solidFill>
              </a:rPr>
              <a:t>建设周期短</a:t>
            </a:r>
            <a:r>
              <a:rPr lang="zh-CN" altLang="en-US" dirty="0" smtClean="0"/>
              <a:t>、</a:t>
            </a:r>
            <a:r>
              <a:rPr lang="zh-CN" altLang="en-US" dirty="0" smtClean="0">
                <a:solidFill>
                  <a:srgbClr val="FF0000"/>
                </a:solidFill>
              </a:rPr>
              <a:t>业务伸展性强</a:t>
            </a:r>
            <a:r>
              <a:rPr lang="zh-CN" altLang="en-US" dirty="0" smtClean="0"/>
              <a:t>。</a:t>
            </a:r>
            <a:endParaRPr lang="zh-CN" altLang="en-US" dirty="0"/>
          </a:p>
        </p:txBody>
      </p:sp>
      <p:sp>
        <p:nvSpPr>
          <p:cNvPr id="17" name="TextBox 16"/>
          <p:cNvSpPr txBox="1"/>
          <p:nvPr/>
        </p:nvSpPr>
        <p:spPr>
          <a:xfrm>
            <a:off x="978796" y="2683620"/>
            <a:ext cx="7775108" cy="507831"/>
          </a:xfrm>
          <a:prstGeom prst="rect">
            <a:avLst/>
          </a:prstGeom>
          <a:noFill/>
        </p:spPr>
        <p:txBody>
          <a:bodyPr wrap="square" rtlCol="0">
            <a:spAutoFit/>
          </a:bodyPr>
          <a:lstStyle/>
          <a:p>
            <a:r>
              <a:rPr lang="zh-CN" altLang="en-US" dirty="0" smtClean="0"/>
              <a:t>系统目前还未实现</a:t>
            </a:r>
            <a:r>
              <a:rPr lang="zh-CN" altLang="en-US" dirty="0" smtClean="0">
                <a:solidFill>
                  <a:srgbClr val="FF0000"/>
                </a:solidFill>
              </a:rPr>
              <a:t>分布式部署</a:t>
            </a:r>
            <a:r>
              <a:rPr lang="zh-CN" altLang="en-US" dirty="0" smtClean="0"/>
              <a:t>，当前还无法实现</a:t>
            </a:r>
            <a:r>
              <a:rPr lang="zh-CN" altLang="zh-CN" dirty="0" smtClean="0"/>
              <a:t>跨</a:t>
            </a:r>
            <a:r>
              <a:rPr lang="zh-CN" altLang="zh-CN" dirty="0"/>
              <a:t>地域协同工作、多点分布集中管理、统一</a:t>
            </a:r>
            <a:r>
              <a:rPr lang="zh-CN" altLang="zh-CN" dirty="0" smtClean="0"/>
              <a:t>路由</a:t>
            </a:r>
            <a:r>
              <a:rPr lang="zh-CN" altLang="en-US" dirty="0" smtClean="0"/>
              <a:t>，</a:t>
            </a:r>
            <a:r>
              <a:rPr lang="zh-CN" altLang="zh-CN" dirty="0"/>
              <a:t>帮助客户节约成本，提升服务质量。</a:t>
            </a:r>
            <a:endParaRPr lang="zh-CN" altLang="en-US" dirty="0"/>
          </a:p>
        </p:txBody>
      </p:sp>
      <p:sp>
        <p:nvSpPr>
          <p:cNvPr id="3" name="TextBox 2"/>
          <p:cNvSpPr txBox="1"/>
          <p:nvPr/>
        </p:nvSpPr>
        <p:spPr>
          <a:xfrm>
            <a:off x="1017295" y="3987460"/>
            <a:ext cx="7831045" cy="507831"/>
          </a:xfrm>
          <a:prstGeom prst="rect">
            <a:avLst/>
          </a:prstGeom>
          <a:noFill/>
        </p:spPr>
        <p:txBody>
          <a:bodyPr wrap="square" rtlCol="0">
            <a:spAutoFit/>
          </a:bodyPr>
          <a:lstStyle/>
          <a:p>
            <a:r>
              <a:rPr lang="zh-CN" altLang="en-US" dirty="0" smtClean="0"/>
              <a:t>作为踏出校园第一个接手的企业级开发项目，我在完成项目的过程中收获颇多，也深深体会到学得理论知识需要通过实践来巩固的真理，今后在工作中必定更为努力。</a:t>
            </a:r>
            <a:endParaRPr lang="zh-CN" altLang="en-US"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anim calcmode="lin" valueType="num">
                                      <p:cBhvr>
                                        <p:cTn id="77" dur="1000" fill="hold"/>
                                        <p:tgtEl>
                                          <p:spTgt spid="31"/>
                                        </p:tgtEl>
                                        <p:attrNameLst>
                                          <p:attrName>ppt_x</p:attrName>
                                        </p:attrNameLst>
                                      </p:cBhvr>
                                      <p:tavLst>
                                        <p:tav tm="0">
                                          <p:val>
                                            <p:strVal val="#ppt_x"/>
                                          </p:val>
                                        </p:tav>
                                        <p:tav tm="100000">
                                          <p:val>
                                            <p:strVal val="#ppt_x"/>
                                          </p:val>
                                        </p:tav>
                                      </p:tavLst>
                                    </p:anim>
                                    <p:anim calcmode="lin" valueType="num">
                                      <p:cBhvr>
                                        <p:cTn id="78" dur="10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1000"/>
                                        <p:tgtEl>
                                          <p:spTgt spid="3"/>
                                        </p:tgtEl>
                                      </p:cBhvr>
                                    </p:animEffect>
                                    <p:anim calcmode="lin" valueType="num">
                                      <p:cBhvr>
                                        <p:cTn id="82" dur="1000" fill="hold"/>
                                        <p:tgtEl>
                                          <p:spTgt spid="3"/>
                                        </p:tgtEl>
                                        <p:attrNameLst>
                                          <p:attrName>ppt_x</p:attrName>
                                        </p:attrNameLst>
                                      </p:cBhvr>
                                      <p:tavLst>
                                        <p:tav tm="0">
                                          <p:val>
                                            <p:strVal val="#ppt_x"/>
                                          </p:val>
                                        </p:tav>
                                        <p:tav tm="100000">
                                          <p:val>
                                            <p:strVal val="#ppt_x"/>
                                          </p:val>
                                        </p:tav>
                                      </p:tavLst>
                                    </p:anim>
                                    <p:anim calcmode="lin" valueType="num">
                                      <p:cBhvr>
                                        <p:cTn id="8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8" grpId="0"/>
      <p:bldP spid="31" grpId="0" animBg="1"/>
      <p:bldP spid="32" grpId="0" animBg="1"/>
      <p:bldP spid="33" grpId="0" animBg="1"/>
      <p:bldP spid="2" grpId="0"/>
      <p:bldP spid="1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8" name="圆角矩形 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224499" y="1568288"/>
            <a:ext cx="6695001" cy="2958271"/>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lumMod val="85000"/>
                  <a:lumOff val="15000"/>
                </a:schemeClr>
              </a:solidFill>
            </a:endParaRPr>
          </a:p>
        </p:txBody>
      </p:sp>
      <p:sp>
        <p:nvSpPr>
          <p:cNvPr id="9" name="椭圆 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451945" y="1948311"/>
            <a:ext cx="423556" cy="423557"/>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0" name="椭圆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440786" y="1418852"/>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1" name="椭圆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827051" y="1111717"/>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7361712" y="4112165"/>
            <a:ext cx="700997" cy="63202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3" name="椭圆 1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155042" y="4581435"/>
            <a:ext cx="206670" cy="206670"/>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sp>
        <p:nvSpPr>
          <p:cNvPr id="14" name="椭圆 1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062709" y="4056586"/>
            <a:ext cx="158914" cy="158914"/>
          </a:xfrm>
          <a:prstGeom prst="ellipse">
            <a:avLst/>
          </a:prstGeom>
          <a:solidFill>
            <a:schemeClr val="accent1"/>
          </a:solidFill>
          <a:ln w="28575" cap="flat">
            <a:noFill/>
            <a:prstDash val="solid"/>
            <a:miter lim="800000"/>
          </a:ln>
          <a:effectLst/>
        </p:spPr>
        <p:txBody>
          <a:bodyPr vert="horz" wrap="square" lIns="68562" tIns="34281" rIns="68562" bIns="34281" numCol="1" anchor="t" anchorCtr="0" compatLnSpc="1"/>
          <a:lstStyle/>
          <a:p>
            <a:endParaRPr lang="zh-CN" altLang="en-US" sz="1010">
              <a:solidFill>
                <a:schemeClr val="tx1">
                  <a:lumMod val="85000"/>
                  <a:lumOff val="15000"/>
                </a:schemeClr>
              </a:solidFill>
            </a:endParaRPr>
          </a:p>
        </p:txBody>
      </p:sp>
      <p:grpSp>
        <p:nvGrpSpPr>
          <p:cNvPr id="17" name="组合 1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p:nvPr/>
        </p:nvGrpSpPr>
        <p:grpSpPr>
          <a:xfrm>
            <a:off x="781379" y="1141061"/>
            <a:ext cx="1207803" cy="1088968"/>
            <a:chOff x="758944" y="841266"/>
            <a:chExt cx="1207803" cy="1088968"/>
          </a:xfrm>
          <a:solidFill>
            <a:schemeClr val="accent1"/>
          </a:solidFill>
          <a:effectLst/>
        </p:grpSpPr>
        <p:sp>
          <p:nvSpPr>
            <p:cNvPr id="18" name="Freeform 5"/>
            <p:cNvSpPr/>
            <p:nvPr/>
          </p:nvSpPr>
          <p:spPr bwMode="auto">
            <a:xfrm>
              <a:off x="758944" y="841266"/>
              <a:ext cx="1207803" cy="10889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9525" cap="flat">
              <a:noFill/>
              <a:prstDash val="solid"/>
              <a:miter lim="800000"/>
            </a:ln>
            <a:effectLst/>
          </p:spPr>
          <p:txBody>
            <a:bodyPr vert="horz" wrap="square" lIns="68562" tIns="34281" rIns="68562" bIns="34281" numCol="1" anchor="t" anchorCtr="0" compatLnSpc="1"/>
            <a:lstStyle/>
            <a:p>
              <a:endParaRPr lang="zh-CN" altLang="en-US" sz="1010" dirty="0">
                <a:solidFill>
                  <a:schemeClr val="tx1">
                    <a:lumMod val="85000"/>
                    <a:lumOff val="15000"/>
                  </a:schemeClr>
                </a:solidFill>
              </a:endParaRPr>
            </a:p>
          </p:txBody>
        </p:sp>
        <p:sp>
          <p:nvSpPr>
            <p:cNvPr id="19" name="TextBox 156"/>
            <p:cNvSpPr txBox="1"/>
            <p:nvPr/>
          </p:nvSpPr>
          <p:spPr>
            <a:xfrm>
              <a:off x="922376" y="1143439"/>
              <a:ext cx="880940" cy="507703"/>
            </a:xfrm>
            <a:prstGeom prst="rect">
              <a:avLst/>
            </a:prstGeom>
            <a:grpFill/>
          </p:spPr>
          <p:txBody>
            <a:bodyPr wrap="square" rtlCol="0">
              <a:spAutoFit/>
            </a:bodyPr>
            <a:lstStyle/>
            <a:p>
              <a:pPr algn="ctr"/>
              <a:r>
                <a:rPr lang="zh-CN" altLang="en-US" sz="2700" b="1">
                  <a:solidFill>
                    <a:schemeClr val="bg1"/>
                  </a:solidFill>
                  <a:latin typeface="Impact MT Std" pitchFamily="34" charset="0"/>
                  <a:ea typeface="微软雅黑" panose="020B0503020204020204" pitchFamily="34" charset="-122"/>
                </a:rPr>
                <a:t>致谢</a:t>
              </a:r>
              <a:endParaRPr lang="zh-CN" altLang="en-US" sz="2700" b="1" dirty="0">
                <a:solidFill>
                  <a:schemeClr val="bg1"/>
                </a:solidFill>
                <a:latin typeface="Impact MT Std" pitchFamily="34" charset="0"/>
                <a:ea typeface="微软雅黑" panose="020B0503020204020204" pitchFamily="34" charset="-122"/>
              </a:endParaRPr>
            </a:p>
          </p:txBody>
        </p:sp>
      </p:grpSp>
      <p:sp>
        <p:nvSpPr>
          <p:cNvPr id="2" name="TextBox 1"/>
          <p:cNvSpPr txBox="1"/>
          <p:nvPr/>
        </p:nvSpPr>
        <p:spPr>
          <a:xfrm>
            <a:off x="1402669" y="1982989"/>
            <a:ext cx="6495150" cy="2669962"/>
          </a:xfrm>
          <a:prstGeom prst="rect">
            <a:avLst/>
          </a:prstGeom>
          <a:noFill/>
        </p:spPr>
        <p:txBody>
          <a:bodyPr wrap="square" rtlCol="0">
            <a:spAutoFit/>
          </a:bodyPr>
          <a:lstStyle/>
          <a:p>
            <a:pPr>
              <a:spcAft>
                <a:spcPts val="600"/>
              </a:spcAft>
            </a:pPr>
            <a:r>
              <a:rPr lang="zh-CN" altLang="en-US" sz="1800" dirty="0" smtClean="0">
                <a:latin typeface="+mn-ea"/>
              </a:rPr>
              <a:t>       整个</a:t>
            </a:r>
            <a:r>
              <a:rPr lang="zh-CN" altLang="en-US" sz="1800" dirty="0">
                <a:latin typeface="+mn-ea"/>
              </a:rPr>
              <a:t>系统开发</a:t>
            </a:r>
            <a:r>
              <a:rPr lang="zh-CN" altLang="en-US" sz="1800" dirty="0" smtClean="0">
                <a:latin typeface="+mn-ea"/>
              </a:rPr>
              <a:t>流程，我</a:t>
            </a:r>
            <a:r>
              <a:rPr lang="zh-CN" altLang="en-US" sz="1800" dirty="0">
                <a:latin typeface="+mn-ea"/>
              </a:rPr>
              <a:t>从中挖掘到了许多自己的知识漏洞，然后努力提升自主学习能力，自我的钻研精神</a:t>
            </a:r>
            <a:r>
              <a:rPr lang="zh-CN" altLang="en-US" sz="1800" dirty="0" smtClean="0">
                <a:latin typeface="+mn-ea"/>
              </a:rPr>
              <a:t>得到空前</a:t>
            </a:r>
            <a:r>
              <a:rPr lang="zh-CN" altLang="en-US" sz="1800" dirty="0">
                <a:latin typeface="+mn-ea"/>
              </a:rPr>
              <a:t>提升，加之导师的引导，才得以完成完整的一个系统以及文档。</a:t>
            </a:r>
          </a:p>
          <a:p>
            <a:pPr>
              <a:spcAft>
                <a:spcPts val="600"/>
              </a:spcAft>
            </a:pPr>
            <a:r>
              <a:rPr lang="zh-CN" altLang="en-US" sz="1800" dirty="0" smtClean="0">
                <a:latin typeface="+mn-ea"/>
              </a:rPr>
              <a:t>       整个</a:t>
            </a:r>
            <a:r>
              <a:rPr lang="zh-CN" altLang="en-US" sz="1800" dirty="0">
                <a:latin typeface="+mn-ea"/>
              </a:rPr>
              <a:t>毕设设计的完成过程并没有事事顺心，我在各个阶段都遇到了难题，在此我还是要感谢我的导师一直在旁提点，让我在专业上有所突破，在难题攻克上有足够的信心。作为一名未来的</a:t>
            </a:r>
            <a:r>
              <a:rPr lang="en-US" altLang="zh-CN" sz="1800" dirty="0">
                <a:latin typeface="+mn-ea"/>
              </a:rPr>
              <a:t>Java</a:t>
            </a:r>
            <a:r>
              <a:rPr lang="zh-CN" altLang="en-US" sz="1800" dirty="0">
                <a:latin typeface="+mn-ea"/>
              </a:rPr>
              <a:t>程序员，在此次开发中学习到的探索精神和坚定的信念，始终能受益于将来的困难当中。</a:t>
            </a:r>
          </a:p>
          <a:p>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矩形 59"/>
          <p:cNvSpPr/>
          <p:nvPr/>
        </p:nvSpPr>
        <p:spPr bwMode="auto">
          <a:xfrm>
            <a:off x="1535206" y="1962591"/>
            <a:ext cx="1481496" cy="769441"/>
          </a:xfrm>
          <a:prstGeom prst="rect">
            <a:avLst/>
          </a:prstGeom>
        </p:spPr>
        <p:txBody>
          <a:bodyPr wrap="none">
            <a:spAutoFit/>
          </a:bodyPr>
          <a:lstStyle/>
          <a:p>
            <a:pPr algn="ctr">
              <a:defRPr/>
            </a:pPr>
            <a:r>
              <a:rPr lang="zh-CN" altLang="en-US" sz="4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目 录</a:t>
            </a:r>
          </a:p>
        </p:txBody>
      </p:sp>
      <p:sp>
        <p:nvSpPr>
          <p:cNvPr id="61" name="文本框 6"/>
          <p:cNvSpPr txBox="1">
            <a:spLocks noChangeArrowheads="1"/>
          </p:cNvSpPr>
          <p:nvPr/>
        </p:nvSpPr>
        <p:spPr bwMode="auto">
          <a:xfrm>
            <a:off x="5602159" y="1127809"/>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smtClean="0">
                <a:solidFill>
                  <a:schemeClr val="accent1"/>
                </a:solidFill>
                <a:latin typeface="+mj-ea"/>
                <a:ea typeface="+mj-ea"/>
              </a:rPr>
              <a:t>项目背景</a:t>
            </a:r>
            <a:r>
              <a:rPr lang="zh-CN" altLang="en-US" sz="1600" dirty="0">
                <a:solidFill>
                  <a:schemeClr val="accent1"/>
                </a:solidFill>
                <a:latin typeface="+mj-ea"/>
                <a:ea typeface="+mj-ea"/>
              </a:rPr>
              <a:t>与意义</a:t>
            </a:r>
          </a:p>
        </p:txBody>
      </p:sp>
      <p:sp>
        <p:nvSpPr>
          <p:cNvPr id="62" name="矩形 61"/>
          <p:cNvSpPr/>
          <p:nvPr/>
        </p:nvSpPr>
        <p:spPr>
          <a:xfrm>
            <a:off x="5602159" y="1411389"/>
            <a:ext cx="1858201"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Calibri Light" panose="020F0302020204030204" pitchFamily="34" charset="0"/>
                <a:ea typeface="方正兰亭黑_GBK"/>
              </a:rPr>
              <a:t>Project background and significance</a:t>
            </a:r>
          </a:p>
        </p:txBody>
      </p:sp>
      <p:sp>
        <p:nvSpPr>
          <p:cNvPr id="63" name="椭圆 62"/>
          <p:cNvSpPr/>
          <p:nvPr/>
        </p:nvSpPr>
        <p:spPr>
          <a:xfrm>
            <a:off x="5161287" y="1133144"/>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1</a:t>
            </a:r>
            <a:endParaRPr lang="zh-CN" altLang="en-US" sz="1600">
              <a:latin typeface="+mj-lt"/>
            </a:endParaRPr>
          </a:p>
        </p:txBody>
      </p:sp>
      <p:sp>
        <p:nvSpPr>
          <p:cNvPr id="64" name="文本框 6"/>
          <p:cNvSpPr txBox="1">
            <a:spLocks noChangeArrowheads="1"/>
          </p:cNvSpPr>
          <p:nvPr/>
        </p:nvSpPr>
        <p:spPr bwMode="auto">
          <a:xfrm>
            <a:off x="5602159" y="2085889"/>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smtClean="0">
                <a:solidFill>
                  <a:schemeClr val="accent1"/>
                </a:solidFill>
                <a:latin typeface="+mj-ea"/>
                <a:ea typeface="+mj-ea"/>
              </a:rPr>
              <a:t>项目解决方案</a:t>
            </a:r>
            <a:endParaRPr lang="zh-CN" altLang="en-US" sz="1600" dirty="0">
              <a:solidFill>
                <a:schemeClr val="accent1"/>
              </a:solidFill>
              <a:latin typeface="+mj-ea"/>
              <a:ea typeface="+mj-ea"/>
            </a:endParaRPr>
          </a:p>
        </p:txBody>
      </p:sp>
      <p:sp>
        <p:nvSpPr>
          <p:cNvPr id="65" name="矩形 64"/>
          <p:cNvSpPr/>
          <p:nvPr/>
        </p:nvSpPr>
        <p:spPr>
          <a:xfrm>
            <a:off x="5602159" y="2369469"/>
            <a:ext cx="918841"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Calibri Light" panose="020F0302020204030204" pitchFamily="34" charset="0"/>
                <a:ea typeface="方正兰亭黑_GBK"/>
              </a:rPr>
              <a:t>Project solution</a:t>
            </a:r>
          </a:p>
        </p:txBody>
      </p:sp>
      <p:sp>
        <p:nvSpPr>
          <p:cNvPr id="66" name="椭圆 65"/>
          <p:cNvSpPr/>
          <p:nvPr/>
        </p:nvSpPr>
        <p:spPr>
          <a:xfrm>
            <a:off x="5161287" y="2100703"/>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2</a:t>
            </a:r>
            <a:endParaRPr lang="zh-CN" altLang="en-US" sz="1600">
              <a:latin typeface="+mj-lt"/>
            </a:endParaRPr>
          </a:p>
        </p:txBody>
      </p:sp>
      <p:sp>
        <p:nvSpPr>
          <p:cNvPr id="67" name="文本框 66"/>
          <p:cNvSpPr txBox="1">
            <a:spLocks noChangeArrowheads="1"/>
          </p:cNvSpPr>
          <p:nvPr/>
        </p:nvSpPr>
        <p:spPr bwMode="auto">
          <a:xfrm>
            <a:off x="5602159" y="3031380"/>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smtClean="0">
                <a:solidFill>
                  <a:schemeClr val="accent1"/>
                </a:solidFill>
                <a:latin typeface="+mj-ea"/>
                <a:ea typeface="+mj-ea"/>
              </a:rPr>
              <a:t>项目实施方案</a:t>
            </a:r>
            <a:endParaRPr lang="zh-CN" altLang="en-US" sz="1600" dirty="0">
              <a:solidFill>
                <a:schemeClr val="accent1"/>
              </a:solidFill>
              <a:latin typeface="+mj-ea"/>
              <a:ea typeface="+mj-ea"/>
            </a:endParaRPr>
          </a:p>
        </p:txBody>
      </p:sp>
      <p:sp>
        <p:nvSpPr>
          <p:cNvPr id="68" name="文本框 6"/>
          <p:cNvSpPr txBox="1">
            <a:spLocks noChangeArrowheads="1"/>
          </p:cNvSpPr>
          <p:nvPr/>
        </p:nvSpPr>
        <p:spPr bwMode="auto">
          <a:xfrm>
            <a:off x="5602159" y="402464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smtClean="0">
                <a:solidFill>
                  <a:schemeClr val="accent1"/>
                </a:solidFill>
                <a:latin typeface="+mj-ea"/>
                <a:ea typeface="+mj-ea"/>
              </a:rPr>
              <a:t>项目总结</a:t>
            </a:r>
            <a:endParaRPr lang="zh-CN" altLang="en-US" sz="1600" dirty="0">
              <a:solidFill>
                <a:schemeClr val="accent1"/>
              </a:solidFill>
              <a:latin typeface="+mj-ea"/>
              <a:ea typeface="+mj-ea"/>
            </a:endParaRPr>
          </a:p>
        </p:txBody>
      </p:sp>
      <p:sp>
        <p:nvSpPr>
          <p:cNvPr id="69" name="矩形 68"/>
          <p:cNvSpPr/>
          <p:nvPr/>
        </p:nvSpPr>
        <p:spPr>
          <a:xfrm>
            <a:off x="5602159" y="3314960"/>
            <a:ext cx="1513556" cy="230832"/>
          </a:xfrm>
          <a:prstGeom prst="rect">
            <a:avLst/>
          </a:prstGeom>
        </p:spPr>
        <p:txBody>
          <a:bodyPr wrap="none">
            <a:spAutoFit/>
          </a:bodyPr>
          <a:lstStyle/>
          <a:p>
            <a:pPr lvl="0" fontAlgn="base">
              <a:spcBef>
                <a:spcPct val="0"/>
              </a:spcBef>
              <a:spcAft>
                <a:spcPct val="0"/>
              </a:spcAft>
              <a:defRPr/>
            </a:pPr>
            <a:r>
              <a:rPr lang="en-US" altLang="zh-CN" sz="900" dirty="0" smtClean="0">
                <a:solidFill>
                  <a:schemeClr val="tx1">
                    <a:lumMod val="85000"/>
                    <a:lumOff val="15000"/>
                  </a:schemeClr>
                </a:solidFill>
                <a:latin typeface="Calibri Light" panose="020F0302020204030204" pitchFamily="34" charset="0"/>
                <a:ea typeface="方正兰亭黑_GBK"/>
              </a:rPr>
              <a:t>Project </a:t>
            </a:r>
            <a:r>
              <a:rPr lang="en-US" altLang="zh-CN" sz="900" dirty="0">
                <a:solidFill>
                  <a:schemeClr val="tx1">
                    <a:lumMod val="85000"/>
                    <a:lumOff val="15000"/>
                  </a:schemeClr>
                </a:solidFill>
                <a:latin typeface="Calibri Light" panose="020F0302020204030204" pitchFamily="34" charset="0"/>
                <a:ea typeface="方正兰亭黑_GBK"/>
              </a:rPr>
              <a:t>implementation plan</a:t>
            </a:r>
          </a:p>
        </p:txBody>
      </p:sp>
      <p:sp>
        <p:nvSpPr>
          <p:cNvPr id="70" name="矩形 69"/>
          <p:cNvSpPr/>
          <p:nvPr/>
        </p:nvSpPr>
        <p:spPr>
          <a:xfrm>
            <a:off x="5602159" y="4308226"/>
            <a:ext cx="1250663"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Calibri Light" panose="020F0302020204030204" pitchFamily="34" charset="0"/>
                <a:ea typeface="方正兰亭黑_GBK"/>
              </a:rPr>
              <a:t>The </a:t>
            </a:r>
            <a:r>
              <a:rPr lang="en-US" altLang="zh-CN" sz="900" dirty="0" smtClean="0">
                <a:solidFill>
                  <a:schemeClr val="tx1">
                    <a:lumMod val="85000"/>
                    <a:lumOff val="15000"/>
                  </a:schemeClr>
                </a:solidFill>
                <a:latin typeface="Calibri Light" panose="020F0302020204030204" pitchFamily="34" charset="0"/>
                <a:ea typeface="方正兰亭黑_GBK"/>
              </a:rPr>
              <a:t>Program </a:t>
            </a:r>
            <a:r>
              <a:rPr lang="en-US" altLang="zh-CN" sz="900" dirty="0">
                <a:solidFill>
                  <a:schemeClr val="tx1">
                    <a:lumMod val="85000"/>
                    <a:lumOff val="15000"/>
                  </a:schemeClr>
                </a:solidFill>
                <a:latin typeface="Calibri Light" panose="020F0302020204030204" pitchFamily="34" charset="0"/>
                <a:ea typeface="方正兰亭黑_GBK"/>
              </a:rPr>
              <a:t>Summary</a:t>
            </a:r>
          </a:p>
        </p:txBody>
      </p:sp>
      <p:sp>
        <p:nvSpPr>
          <p:cNvPr id="71" name="椭圆 70"/>
          <p:cNvSpPr/>
          <p:nvPr/>
        </p:nvSpPr>
        <p:spPr>
          <a:xfrm>
            <a:off x="5161287" y="3068262"/>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3</a:t>
            </a:r>
            <a:endParaRPr lang="zh-CN" altLang="en-US" sz="1600">
              <a:latin typeface="+mj-lt"/>
            </a:endParaRPr>
          </a:p>
        </p:txBody>
      </p:sp>
      <p:sp>
        <p:nvSpPr>
          <p:cNvPr id="72" name="椭圆 71"/>
          <p:cNvSpPr/>
          <p:nvPr/>
        </p:nvSpPr>
        <p:spPr>
          <a:xfrm>
            <a:off x="5161287" y="4035821"/>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4</a:t>
            </a:r>
            <a:endParaRPr lang="zh-CN" altLang="en-US" sz="1600">
              <a:latin typeface="+mj-lt"/>
            </a:endParaRPr>
          </a:p>
        </p:txBody>
      </p:sp>
      <p:sp>
        <p:nvSpPr>
          <p:cNvPr id="19" name="菱形 18"/>
          <p:cNvSpPr/>
          <p:nvPr/>
        </p:nvSpPr>
        <p:spPr>
          <a:xfrm>
            <a:off x="891272" y="1266456"/>
            <a:ext cx="2769365" cy="276936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bwMode="auto">
          <a:xfrm>
            <a:off x="1337236" y="2676631"/>
            <a:ext cx="1877437" cy="461665"/>
          </a:xfrm>
          <a:prstGeom prst="rect">
            <a:avLst/>
          </a:prstGeom>
        </p:spPr>
        <p:txBody>
          <a:bodyPr wrap="none">
            <a:spAutoFit/>
          </a:bodyPr>
          <a:lstStyle/>
          <a:p>
            <a:pPr algn="ctr">
              <a:defRPr/>
            </a:pPr>
            <a:r>
              <a:rPr lang="en-US" altLang="zh-CN" sz="2400" kern="100">
                <a:solidFill>
                  <a:schemeClr val="accent1"/>
                </a:solidFill>
                <a:latin typeface="+mj-lt"/>
                <a:ea typeface="微软雅黑" panose="020B0503020204020204" pitchFamily="34" charset="-122"/>
                <a:cs typeface="Times New Roman" panose="02020603050405020304" pitchFamily="18" charset="0"/>
              </a:rPr>
              <a:t>CONTENTS</a:t>
            </a:r>
            <a:endParaRPr lang="zh-CN" altLang="en-US" sz="2400" kern="100">
              <a:solidFill>
                <a:schemeClr val="accent1"/>
              </a:solidFill>
              <a:latin typeface="+mj-lt"/>
              <a:ea typeface="微软雅黑" panose="020B0503020204020204" pitchFamily="34" charset="-122"/>
              <a:cs typeface="Times New Roman" panose="02020603050405020304" pitchFamily="18" charset="0"/>
            </a:endParaRPr>
          </a:p>
        </p:txBody>
      </p:sp>
      <p:sp>
        <p:nvSpPr>
          <p:cNvPr id="21" name="矩形 20"/>
          <p:cNvSpPr/>
          <p:nvPr/>
        </p:nvSpPr>
        <p:spPr bwMode="auto">
          <a:xfrm>
            <a:off x="278388" y="4667204"/>
            <a:ext cx="947695"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2018-3-31</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ppt_x"/>
                                          </p:val>
                                        </p:tav>
                                        <p:tav tm="100000">
                                          <p:val>
                                            <p:strVal val="#ppt_x"/>
                                          </p:val>
                                        </p:tav>
                                      </p:tavLst>
                                    </p:anim>
                                    <p:anim calcmode="lin" valueType="num">
                                      <p:cBhvr additive="base">
                                        <p:cTn id="21" dur="500" fill="hold"/>
                                        <p:tgtEl>
                                          <p:spTgt spid="6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additive="base">
                                        <p:cTn id="24" dur="500" fill="hold"/>
                                        <p:tgtEl>
                                          <p:spTgt spid="65"/>
                                        </p:tgtEl>
                                        <p:attrNameLst>
                                          <p:attrName>ppt_x</p:attrName>
                                        </p:attrNameLst>
                                      </p:cBhvr>
                                      <p:tavLst>
                                        <p:tav tm="0">
                                          <p:val>
                                            <p:strVal val="#ppt_x"/>
                                          </p:val>
                                        </p:tav>
                                        <p:tav tm="100000">
                                          <p:val>
                                            <p:strVal val="#ppt_x"/>
                                          </p:val>
                                        </p:tav>
                                      </p:tavLst>
                                    </p:anim>
                                    <p:anim calcmode="lin" valueType="num">
                                      <p:cBhvr additive="base">
                                        <p:cTn id="25" dur="500" fill="hold"/>
                                        <p:tgtEl>
                                          <p:spTgt spid="6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ppt_x"/>
                                          </p:val>
                                        </p:tav>
                                        <p:tav tm="100000">
                                          <p:val>
                                            <p:strVal val="#ppt_x"/>
                                          </p:val>
                                        </p:tav>
                                      </p:tavLst>
                                    </p:anim>
                                    <p:anim calcmode="lin" valueType="num">
                                      <p:cBhvr additive="base">
                                        <p:cTn id="29" dur="500" fill="hold"/>
                                        <p:tgtEl>
                                          <p:spTgt spid="66"/>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ppt_x"/>
                                          </p:val>
                                        </p:tav>
                                        <p:tav tm="100000">
                                          <p:val>
                                            <p:strVal val="#ppt_x"/>
                                          </p:val>
                                        </p:tav>
                                      </p:tavLst>
                                    </p:anim>
                                    <p:anim calcmode="lin" valueType="num">
                                      <p:cBhvr additive="base">
                                        <p:cTn id="34" dur="500" fill="hold"/>
                                        <p:tgtEl>
                                          <p:spTgt spid="6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ppt_x"/>
                                          </p:val>
                                        </p:tav>
                                        <p:tav tm="100000">
                                          <p:val>
                                            <p:strVal val="#ppt_x"/>
                                          </p:val>
                                        </p:tav>
                                      </p:tavLst>
                                    </p:anim>
                                    <p:anim calcmode="lin" valueType="num">
                                      <p:cBhvr additive="base">
                                        <p:cTn id="38" dur="500" fill="hold"/>
                                        <p:tgtEl>
                                          <p:spTgt spid="6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ppt_x"/>
                                          </p:val>
                                        </p:tav>
                                        <p:tav tm="100000">
                                          <p:val>
                                            <p:strVal val="#ppt_x"/>
                                          </p:val>
                                        </p:tav>
                                      </p:tavLst>
                                    </p:anim>
                                    <p:anim calcmode="lin" valueType="num">
                                      <p:cBhvr additive="base">
                                        <p:cTn id="42" dur="500" fill="hold"/>
                                        <p:tgtEl>
                                          <p:spTgt spid="7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additive="base">
                                        <p:cTn id="46" dur="500" fill="hold"/>
                                        <p:tgtEl>
                                          <p:spTgt spid="68"/>
                                        </p:tgtEl>
                                        <p:attrNameLst>
                                          <p:attrName>ppt_x</p:attrName>
                                        </p:attrNameLst>
                                      </p:cBhvr>
                                      <p:tavLst>
                                        <p:tav tm="0">
                                          <p:val>
                                            <p:strVal val="#ppt_x"/>
                                          </p:val>
                                        </p:tav>
                                        <p:tav tm="100000">
                                          <p:val>
                                            <p:strVal val="#ppt_x"/>
                                          </p:val>
                                        </p:tav>
                                      </p:tavLst>
                                    </p:anim>
                                    <p:anim calcmode="lin" valueType="num">
                                      <p:cBhvr additive="base">
                                        <p:cTn id="47" dur="500" fill="hold"/>
                                        <p:tgtEl>
                                          <p:spTgt spid="6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ppt_x"/>
                                          </p:val>
                                        </p:tav>
                                        <p:tav tm="100000">
                                          <p:val>
                                            <p:strVal val="#ppt_x"/>
                                          </p:val>
                                        </p:tav>
                                      </p:tavLst>
                                    </p:anim>
                                    <p:anim calcmode="lin" valueType="num">
                                      <p:cBhvr additive="base">
                                        <p:cTn id="51" dur="500" fill="hold"/>
                                        <p:tgtEl>
                                          <p:spTgt spid="7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500" fill="hold"/>
                                        <p:tgtEl>
                                          <p:spTgt spid="72"/>
                                        </p:tgtEl>
                                        <p:attrNameLst>
                                          <p:attrName>ppt_x</p:attrName>
                                        </p:attrNameLst>
                                      </p:cBhvr>
                                      <p:tavLst>
                                        <p:tav tm="0">
                                          <p:val>
                                            <p:strVal val="#ppt_x"/>
                                          </p:val>
                                        </p:tav>
                                        <p:tav tm="100000">
                                          <p:val>
                                            <p:strVal val="#ppt_x"/>
                                          </p:val>
                                        </p:tav>
                                      </p:tavLst>
                                    </p:anim>
                                    <p:anim calcmode="lin" valueType="num">
                                      <p:cBhvr additive="base">
                                        <p:cTn id="5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animBg="1"/>
      <p:bldP spid="64" grpId="0"/>
      <p:bldP spid="65" grpId="0"/>
      <p:bldP spid="66" grpId="0" animBg="1"/>
      <p:bldP spid="67" grpId="0"/>
      <p:bldP spid="68" grpId="0"/>
      <p:bldP spid="69" grpId="0"/>
      <p:bldP spid="70" grpId="0"/>
      <p:bldP spid="71" grpId="0" animBg="1"/>
      <p:bldP spid="7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776926" y="2156935"/>
            <a:ext cx="5831935" cy="783487"/>
            <a:chOff x="2738329" y="1867315"/>
            <a:chExt cx="5831935" cy="783487"/>
          </a:xfrm>
        </p:grpSpPr>
        <p:sp>
          <p:nvSpPr>
            <p:cNvPr id="31" name="矩形 30"/>
            <p:cNvSpPr/>
            <p:nvPr/>
          </p:nvSpPr>
          <p:spPr bwMode="auto">
            <a:xfrm>
              <a:off x="2738329" y="1867315"/>
              <a:ext cx="5570756" cy="584775"/>
            </a:xfrm>
            <a:prstGeom prst="rect">
              <a:avLst/>
            </a:prstGeom>
          </p:spPr>
          <p:txBody>
            <a:bodyPr wrap="none">
              <a:spAutoFit/>
            </a:bodyPr>
            <a:lstStyle/>
            <a:p>
              <a:pPr>
                <a:defRPr/>
              </a:pPr>
              <a:r>
                <a:rPr lang="zh-CN" altLang="en-US" sz="3200" kern="100" spc="3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感谢各位老师的观看和聆听</a:t>
              </a:r>
              <a:endParaRPr lang="zh-CN" altLang="en-US" sz="3200" kern="100" spc="3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2815706" y="2389192"/>
              <a:ext cx="5754558" cy="261610"/>
            </a:xfrm>
            <a:prstGeom prst="rect">
              <a:avLst/>
            </a:prstGeom>
          </p:spPr>
          <p:txBody>
            <a:bodyPr wrap="square">
              <a:spAutoFit/>
            </a:bodyPr>
            <a:lstStyle/>
            <a:p>
              <a:pPr algn="ctr"/>
              <a:endParaRPr lang="en-US" altLang="zh-CN" sz="1100" spc="600" dirty="0">
                <a:solidFill>
                  <a:schemeClr val="accent1"/>
                </a:solidFill>
                <a:latin typeface="Arial" panose="020B0604020202020204"/>
              </a:endParaRPr>
            </a:p>
          </p:txBody>
        </p:sp>
        <p:cxnSp>
          <p:nvCxnSpPr>
            <p:cNvPr id="40" name="直接连接符 39"/>
            <p:cNvCxnSpPr/>
            <p:nvPr/>
          </p:nvCxnSpPr>
          <p:spPr>
            <a:xfrm>
              <a:off x="5402775" y="2559923"/>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等腰三角形 4"/>
          <p:cNvSpPr/>
          <p:nvPr/>
        </p:nvSpPr>
        <p:spPr>
          <a:xfrm rot="10800000">
            <a:off x="2834530" y="-157272"/>
            <a:ext cx="3474940" cy="2018887"/>
          </a:xfrm>
          <a:prstGeom prst="triangle">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矩形 47"/>
          <p:cNvSpPr/>
          <p:nvPr/>
        </p:nvSpPr>
        <p:spPr bwMode="auto">
          <a:xfrm>
            <a:off x="278388" y="4667204"/>
            <a:ext cx="947695"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2018-3-31</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TextBox 1"/>
          <p:cNvSpPr txBox="1"/>
          <p:nvPr/>
        </p:nvSpPr>
        <p:spPr>
          <a:xfrm>
            <a:off x="2584580" y="3480311"/>
            <a:ext cx="4009431" cy="300082"/>
          </a:xfrm>
          <a:prstGeom prst="rect">
            <a:avLst/>
          </a:prstGeom>
          <a:noFill/>
        </p:spPr>
        <p:txBody>
          <a:bodyPr wrap="none" rtlCol="0">
            <a:spAutoFit/>
          </a:bodyPr>
          <a:lstStyle/>
          <a:p>
            <a:r>
              <a:rPr lang="zh-CN" altLang="en-US" b="1" dirty="0" smtClean="0"/>
              <a:t>汇报人：张哲先     计算机科学与技术    </a:t>
            </a:r>
            <a:r>
              <a:rPr lang="en-US" altLang="zh-CN" b="1" dirty="0" smtClean="0"/>
              <a:t>2014082411</a:t>
            </a: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222913" y="2094283"/>
            <a:ext cx="2698175" cy="523220"/>
          </a:xfrm>
          <a:prstGeom prst="rect">
            <a:avLst/>
          </a:prstGeom>
          <a:noFill/>
        </p:spPr>
        <p:txBody>
          <a:bodyPr wrap="none">
            <a:spAutoFit/>
          </a:bodyPr>
          <a:lstStyle/>
          <a:p>
            <a:pPr algn="ctr">
              <a:defRPr/>
            </a:pPr>
            <a:r>
              <a:rPr lang="zh-CN" altLang="en-US" sz="28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项目背景</a:t>
            </a:r>
            <a:r>
              <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与意义</a:t>
            </a:r>
          </a:p>
        </p:txBody>
      </p:sp>
      <p:sp>
        <p:nvSpPr>
          <p:cNvPr id="14" name="矩形 13"/>
          <p:cNvSpPr/>
          <p:nvPr/>
        </p:nvSpPr>
        <p:spPr>
          <a:xfrm>
            <a:off x="3394434" y="2617504"/>
            <a:ext cx="2355132" cy="253916"/>
          </a:xfrm>
          <a:prstGeom prst="rect">
            <a:avLst/>
          </a:prstGeom>
        </p:spPr>
        <p:txBody>
          <a:bodyPr wrap="none">
            <a:spAutoFit/>
          </a:bodyPr>
          <a:lstStyle/>
          <a:p>
            <a:pPr lvl="0" algn="ctr" fontAlgn="base">
              <a:spcBef>
                <a:spcPct val="0"/>
              </a:spcBef>
              <a:spcAft>
                <a:spcPct val="0"/>
              </a:spcAft>
              <a:defRPr/>
            </a:pPr>
            <a:r>
              <a:rPr lang="en-US" altLang="zh-CN" sz="1050" dirty="0">
                <a:solidFill>
                  <a:schemeClr val="accent1"/>
                </a:solidFill>
                <a:latin typeface="+mj-lt"/>
                <a:ea typeface="方正兰亭黑_GBK"/>
              </a:rPr>
              <a:t>Project background and significance</a:t>
            </a: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3620"/>
          <a:stretch>
            <a:fillRect/>
          </a:stretch>
        </p:blipFill>
        <p:spPr>
          <a:xfrm>
            <a:off x="0" y="1280602"/>
            <a:ext cx="4250724" cy="2939439"/>
          </a:xfrm>
          <a:prstGeom prst="rect">
            <a:avLst/>
          </a:prstGeom>
        </p:spPr>
      </p:pic>
      <p:sp>
        <p:nvSpPr>
          <p:cNvPr id="6" name="矩形 5"/>
          <p:cNvSpPr/>
          <p:nvPr/>
        </p:nvSpPr>
        <p:spPr>
          <a:xfrm>
            <a:off x="3657599" y="936269"/>
            <a:ext cx="5486400" cy="3628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bwMode="auto">
          <a:xfrm>
            <a:off x="90232" y="205901"/>
            <a:ext cx="2954655" cy="461665"/>
          </a:xfrm>
          <a:prstGeom prst="rect">
            <a:avLst/>
          </a:prstGeom>
          <a:noFill/>
        </p:spPr>
        <p:txBody>
          <a:bodyPr wrap="none">
            <a:spAutoFit/>
          </a:bodyPr>
          <a:lstStyle/>
          <a:p>
            <a:pPr>
              <a:defRPr/>
            </a:pPr>
            <a:r>
              <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：选题背景</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3844014" y="1120714"/>
            <a:ext cx="1415772" cy="461665"/>
          </a:xfrm>
          <a:prstGeom prst="rect">
            <a:avLst/>
          </a:prstGeom>
          <a:noFill/>
        </p:spPr>
        <p:txBody>
          <a:bodyPr wrap="none">
            <a:spAutoFit/>
          </a:bodyPr>
          <a:lstStyle/>
          <a:p>
            <a:r>
              <a:rPr lang="zh-CN" altLang="en-US" sz="2400" dirty="0" smtClean="0">
                <a:solidFill>
                  <a:schemeClr val="bg1"/>
                </a:solidFill>
                <a:latin typeface="+mj-ea"/>
              </a:rPr>
              <a:t>选题背景</a:t>
            </a:r>
            <a:endParaRPr lang="zh-CN" altLang="en-US" sz="2400" dirty="0">
              <a:solidFill>
                <a:schemeClr val="bg1"/>
              </a:solidFill>
            </a:endParaRPr>
          </a:p>
        </p:txBody>
      </p:sp>
      <p:sp>
        <p:nvSpPr>
          <p:cNvPr id="18" name="矩形 17"/>
          <p:cNvSpPr/>
          <p:nvPr/>
        </p:nvSpPr>
        <p:spPr>
          <a:xfrm>
            <a:off x="3972697" y="1764754"/>
            <a:ext cx="4856205" cy="2585323"/>
          </a:xfrm>
          <a:prstGeom prst="rect">
            <a:avLst/>
          </a:prstGeom>
        </p:spPr>
        <p:txBody>
          <a:bodyPr wrap="square">
            <a:spAutoFit/>
          </a:bodyPr>
          <a:lstStyle/>
          <a:p>
            <a:r>
              <a:rPr lang="en-US" altLang="zh-CN" sz="1600" b="1" dirty="0" smtClean="0">
                <a:solidFill>
                  <a:srgbClr val="F4F5F2"/>
                </a:solidFill>
                <a:latin typeface="+mn-ea"/>
              </a:rPr>
              <a:t>    </a:t>
            </a:r>
            <a:r>
              <a:rPr lang="zh-CN" altLang="zh-CN" sz="1800" b="1" dirty="0" smtClean="0">
                <a:solidFill>
                  <a:srgbClr val="F4F5F2"/>
                </a:solidFill>
                <a:latin typeface="+mn-ea"/>
              </a:rPr>
              <a:t>随着</a:t>
            </a:r>
            <a:r>
              <a:rPr lang="zh-CN" altLang="zh-CN" sz="1800" b="1" dirty="0">
                <a:solidFill>
                  <a:srgbClr val="F4F5F2"/>
                </a:solidFill>
                <a:latin typeface="+mn-ea"/>
              </a:rPr>
              <a:t>互联网接入成本日趋降低以及网络增速、</a:t>
            </a:r>
            <a:r>
              <a:rPr lang="en-US" altLang="zh-CN" sz="1800" b="1" dirty="0">
                <a:solidFill>
                  <a:srgbClr val="F4F5F2"/>
                </a:solidFill>
                <a:latin typeface="+mn-ea"/>
              </a:rPr>
              <a:t>4G</a:t>
            </a:r>
            <a:r>
              <a:rPr lang="zh-CN" altLang="zh-CN" sz="1800" b="1" dirty="0">
                <a:solidFill>
                  <a:srgbClr val="F4F5F2"/>
                </a:solidFill>
                <a:latin typeface="+mn-ea"/>
              </a:rPr>
              <a:t>正式运营等条件的具备，采用数字语音的统一通信方案成为政企客户建设语音门户、跨区域部署企业内部通信网络的首选。企业通过租用运营商语音线路和自行投资小交换机来搭建企业语音门户和内外部通信网络的方式也逐渐呈现外包趋势，</a:t>
            </a:r>
            <a:r>
              <a:rPr lang="zh-CN" altLang="zh-CN" sz="1800" b="1" dirty="0">
                <a:solidFill>
                  <a:srgbClr val="FFC000"/>
                </a:solidFill>
                <a:latin typeface="+mn-ea"/>
              </a:rPr>
              <a:t>由运营商提供含线路、平台在内整体解决方案</a:t>
            </a:r>
            <a:r>
              <a:rPr lang="zh-CN" altLang="zh-CN" sz="1800" b="1" dirty="0">
                <a:solidFill>
                  <a:srgbClr val="F4F5F2"/>
                </a:solidFill>
                <a:latin typeface="+mn-ea"/>
              </a:rPr>
              <a:t>并由企业通过租用资源来使用的方式已被广泛认识和接受。</a:t>
            </a:r>
          </a:p>
        </p:txBody>
      </p:sp>
      <p:cxnSp>
        <p:nvCxnSpPr>
          <p:cNvPr id="11" name="直接连接符 10"/>
          <p:cNvCxnSpPr/>
          <p:nvPr/>
        </p:nvCxnSpPr>
        <p:spPr>
          <a:xfrm>
            <a:off x="4040659" y="1604865"/>
            <a:ext cx="1829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95" y="1175397"/>
            <a:ext cx="9144000" cy="36325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smtClean="0"/>
              <a:t>         </a:t>
            </a:r>
          </a:p>
          <a:p>
            <a:endParaRPr lang="en-US" altLang="zh-CN" sz="1800" dirty="0" smtClean="0"/>
          </a:p>
          <a:p>
            <a:endParaRPr lang="en-US" altLang="zh-CN" sz="2000" dirty="0" smtClean="0"/>
          </a:p>
          <a:p>
            <a:r>
              <a:rPr lang="en-US" altLang="zh-CN" sz="2000" dirty="0"/>
              <a:t> </a:t>
            </a:r>
            <a:r>
              <a:rPr lang="en-US" altLang="zh-CN" sz="2000" dirty="0" smtClean="0"/>
              <a:t>        </a:t>
            </a:r>
            <a:r>
              <a:rPr lang="zh-CN" altLang="zh-CN" sz="2000" dirty="0" smtClean="0"/>
              <a:t>云</a:t>
            </a:r>
            <a:r>
              <a:rPr lang="zh-CN" altLang="zh-CN" sz="2000" dirty="0"/>
              <a:t>总机正是在这样的背景下引入运营的，是基于云计算而搭建的总机系统，客户无需购买任何软、硬件系统，只需具备人员、场地等基本条件，就可以快速拥有属于自己的总机系统。具有建设周期短、投入少、安全高、部署灵活、系统容量伸缩性强、运营维护成本低等众多特点。</a:t>
            </a:r>
            <a:r>
              <a:rPr lang="zh-CN" altLang="zh-CN" sz="2000" dirty="0">
                <a:solidFill>
                  <a:srgbClr val="FFC000"/>
                </a:solidFill>
              </a:rPr>
              <a:t>云总机运营管理系统，是专门针对企业云总机制定的后台</a:t>
            </a:r>
            <a:r>
              <a:rPr lang="zh-CN" altLang="zh-CN" sz="2000" dirty="0" smtClean="0">
                <a:solidFill>
                  <a:srgbClr val="FFC000"/>
                </a:solidFill>
              </a:rPr>
              <a:t>管理系统</a:t>
            </a:r>
            <a:r>
              <a:rPr lang="zh-CN" altLang="en-US" sz="2000" dirty="0">
                <a:solidFill>
                  <a:srgbClr val="EEF2F5"/>
                </a:solidFill>
              </a:rPr>
              <a:t>，</a:t>
            </a:r>
            <a:r>
              <a:rPr lang="zh-CN" altLang="zh-CN" sz="2000" dirty="0" smtClean="0"/>
              <a:t>便于</a:t>
            </a:r>
            <a:r>
              <a:rPr lang="zh-CN" altLang="zh-CN" sz="2000" dirty="0"/>
              <a:t>政企管理其下的分机，以及配置</a:t>
            </a:r>
            <a:r>
              <a:rPr lang="en-US" altLang="zh-CN" sz="2000" dirty="0"/>
              <a:t>IVR</a:t>
            </a:r>
            <a:r>
              <a:rPr lang="zh-CN" altLang="zh-CN" sz="2000" dirty="0"/>
              <a:t>导航，网关，路由等，极大的简化了对云总机各项参数的配置，甚至对于无任何专业知识的人，只需经过短时间培训即可上手操作，对于政企方面来说，这不仅降低</a:t>
            </a:r>
            <a:r>
              <a:rPr lang="zh-CN" altLang="zh-CN" sz="2000" dirty="0" smtClean="0"/>
              <a:t>了</a:t>
            </a:r>
            <a:r>
              <a:rPr lang="zh-CN" altLang="en-US" sz="2000" dirty="0" smtClean="0"/>
              <a:t>部署</a:t>
            </a:r>
            <a:r>
              <a:rPr lang="zh-CN" altLang="zh-CN" sz="2000" dirty="0" smtClean="0"/>
              <a:t>成本</a:t>
            </a:r>
            <a:r>
              <a:rPr lang="zh-CN" altLang="zh-CN" sz="2000" dirty="0"/>
              <a:t>，也减少了培训成本</a:t>
            </a:r>
            <a:r>
              <a:rPr lang="zh-CN" altLang="zh-CN" sz="2000" dirty="0" smtClean="0"/>
              <a:t>。</a:t>
            </a:r>
            <a:endParaRPr lang="en-US" altLang="zh-CN" sz="2000" dirty="0" smtClean="0"/>
          </a:p>
          <a:p>
            <a:endParaRPr lang="zh-CN" altLang="zh-CN" dirty="0"/>
          </a:p>
        </p:txBody>
      </p:sp>
      <p:sp>
        <p:nvSpPr>
          <p:cNvPr id="4" name="矩形 3"/>
          <p:cNvSpPr/>
          <p:nvPr/>
        </p:nvSpPr>
        <p:spPr bwMode="auto">
          <a:xfrm>
            <a:off x="90232" y="205901"/>
            <a:ext cx="4493538" cy="461665"/>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第二部分：云总机运营管理系统</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2" name="组合 61"/>
          <p:cNvGrpSpPr/>
          <p:nvPr/>
        </p:nvGrpSpPr>
        <p:grpSpPr>
          <a:xfrm>
            <a:off x="1058171" y="1411258"/>
            <a:ext cx="441929" cy="441929"/>
            <a:chOff x="2473104" y="2145028"/>
            <a:chExt cx="359165" cy="359165"/>
          </a:xfrm>
          <a:solidFill>
            <a:schemeClr val="bg1"/>
          </a:solidFill>
        </p:grpSpPr>
        <p:sp>
          <p:nvSpPr>
            <p:cNvPr id="6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68"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nvGrpSpPr>
          <p:cNvPr id="83" name="Group 112"/>
          <p:cNvGrpSpPr/>
          <p:nvPr/>
        </p:nvGrpSpPr>
        <p:grpSpPr>
          <a:xfrm>
            <a:off x="7613306" y="1411258"/>
            <a:ext cx="442685" cy="414734"/>
            <a:chOff x="5368132" y="3540125"/>
            <a:chExt cx="465138" cy="435769"/>
          </a:xfrm>
          <a:solidFill>
            <a:schemeClr val="bg1"/>
          </a:solidFill>
        </p:grpSpPr>
        <p:sp>
          <p:nvSpPr>
            <p:cNvPr id="8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8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nvGrpSpPr>
          <p:cNvPr id="86" name="组合 85"/>
          <p:cNvGrpSpPr/>
          <p:nvPr/>
        </p:nvGrpSpPr>
        <p:grpSpPr>
          <a:xfrm>
            <a:off x="4409960" y="1411258"/>
            <a:ext cx="303684" cy="442684"/>
            <a:chOff x="2528974" y="2863357"/>
            <a:chExt cx="246811" cy="359779"/>
          </a:xfrm>
          <a:solidFill>
            <a:schemeClr val="bg1"/>
          </a:solidFill>
        </p:grpSpPr>
        <p:sp>
          <p:nvSpPr>
            <p:cNvPr id="8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8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cxnSp>
        <p:nvCxnSpPr>
          <p:cNvPr id="15" name="直接连接符 14"/>
          <p:cNvCxnSpPr/>
          <p:nvPr/>
        </p:nvCxnSpPr>
        <p:spPr>
          <a:xfrm>
            <a:off x="2826327" y="1264398"/>
            <a:ext cx="0" cy="7296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308436" y="1264398"/>
            <a:ext cx="0" cy="7296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1000"/>
                                        <p:tgtEl>
                                          <p:spTgt spid="83"/>
                                        </p:tgtEl>
                                      </p:cBhvr>
                                    </p:animEffect>
                                    <p:anim calcmode="lin" valueType="num">
                                      <p:cBhvr>
                                        <p:cTn id="18" dur="1000" fill="hold"/>
                                        <p:tgtEl>
                                          <p:spTgt spid="83"/>
                                        </p:tgtEl>
                                        <p:attrNameLst>
                                          <p:attrName>ppt_x</p:attrName>
                                        </p:attrNameLst>
                                      </p:cBhvr>
                                      <p:tavLst>
                                        <p:tav tm="0">
                                          <p:val>
                                            <p:strVal val="#ppt_x"/>
                                          </p:val>
                                        </p:tav>
                                        <p:tav tm="100000">
                                          <p:val>
                                            <p:strVal val="#ppt_x"/>
                                          </p:val>
                                        </p:tav>
                                      </p:tavLst>
                                    </p:anim>
                                    <p:anim calcmode="lin" valueType="num">
                                      <p:cBhvr>
                                        <p:cTn id="19" dur="1000" fill="hold"/>
                                        <p:tgtEl>
                                          <p:spTgt spid="8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anim calcmode="lin" valueType="num">
                                      <p:cBhvr>
                                        <p:cTn id="33" dur="1000" fill="hold"/>
                                        <p:tgtEl>
                                          <p:spTgt spid="89"/>
                                        </p:tgtEl>
                                        <p:attrNameLst>
                                          <p:attrName>ppt_x</p:attrName>
                                        </p:attrNameLst>
                                      </p:cBhvr>
                                      <p:tavLst>
                                        <p:tav tm="0">
                                          <p:val>
                                            <p:strVal val="#ppt_x"/>
                                          </p:val>
                                        </p:tav>
                                        <p:tav tm="100000">
                                          <p:val>
                                            <p:strVal val="#ppt_x"/>
                                          </p:val>
                                        </p:tav>
                                      </p:tavLst>
                                    </p:anim>
                                    <p:anim calcmode="lin" valueType="num">
                                      <p:cBhvr>
                                        <p:cTn id="34"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5280" y="935374"/>
            <a:ext cx="8595360" cy="1962076"/>
          </a:xfrm>
          <a:prstGeom prst="rect">
            <a:avLst/>
          </a:prstGeom>
          <a:noFill/>
        </p:spPr>
        <p:txBody>
          <a:bodyPr wrap="square" rtlCol="0">
            <a:spAutoFit/>
          </a:bodyPr>
          <a:lstStyle/>
          <a:p>
            <a:r>
              <a:rPr lang="zh-CN" altLang="en-US" sz="1800" dirty="0"/>
              <a:t>云总机</a:t>
            </a:r>
            <a:r>
              <a:rPr lang="zh-CN" altLang="en-US" sz="1800" b="1" dirty="0">
                <a:solidFill>
                  <a:srgbClr val="FF0000"/>
                </a:solidFill>
              </a:rPr>
              <a:t>研究现状</a:t>
            </a:r>
            <a:r>
              <a:rPr lang="zh-CN" altLang="en-US" sz="1800" dirty="0"/>
              <a:t>：</a:t>
            </a:r>
          </a:p>
          <a:p>
            <a:r>
              <a:rPr lang="zh-CN" altLang="en-US" sz="1800" dirty="0" smtClean="0"/>
              <a:t>         目前</a:t>
            </a:r>
            <a:r>
              <a:rPr lang="zh-CN" altLang="en-US" sz="1800" dirty="0"/>
              <a:t>，互联网的接入成本日益降低，移动互联网速度越来越快</a:t>
            </a:r>
            <a:r>
              <a:rPr lang="zh-CN" altLang="en-US" sz="1800" dirty="0" smtClean="0"/>
              <a:t>，</a:t>
            </a:r>
            <a:r>
              <a:rPr lang="zh-CN" altLang="en-US" sz="1800" b="1" dirty="0" smtClean="0">
                <a:solidFill>
                  <a:schemeClr val="tx1">
                    <a:lumMod val="95000"/>
                    <a:lumOff val="5000"/>
                  </a:schemeClr>
                </a:solidFill>
              </a:rPr>
              <a:t>企业</a:t>
            </a:r>
            <a:r>
              <a:rPr lang="zh-CN" altLang="en-US" sz="1800" b="1" dirty="0">
                <a:solidFill>
                  <a:schemeClr val="tx1">
                    <a:lumMod val="95000"/>
                    <a:lumOff val="5000"/>
                  </a:schemeClr>
                </a:solidFill>
              </a:rPr>
              <a:t>通过</a:t>
            </a:r>
            <a:r>
              <a:rPr lang="zh-CN" altLang="en-US" sz="1800" b="1" dirty="0" smtClean="0">
                <a:solidFill>
                  <a:schemeClr val="tx1">
                    <a:lumMod val="95000"/>
                    <a:lumOff val="5000"/>
                  </a:schemeClr>
                </a:solidFill>
              </a:rPr>
              <a:t>租用运营商资源来实现内外部通信的</a:t>
            </a:r>
            <a:r>
              <a:rPr lang="zh-CN" altLang="en-US" sz="1800" b="1" dirty="0">
                <a:solidFill>
                  <a:schemeClr val="tx1">
                    <a:lumMod val="95000"/>
                    <a:lumOff val="5000"/>
                  </a:schemeClr>
                </a:solidFill>
              </a:rPr>
              <a:t>方式已被广泛认识和接受</a:t>
            </a:r>
            <a:r>
              <a:rPr lang="zh-CN" altLang="en-US" sz="1800" dirty="0"/>
              <a:t>。</a:t>
            </a:r>
          </a:p>
          <a:p>
            <a:r>
              <a:rPr lang="zh-CN" altLang="en-US" sz="1800" dirty="0" smtClean="0"/>
              <a:t>         在当前市场背景下，云总机应运而生。它可以为政企提供统一的语音门户和通信，可随时随地提供内部通信和外部通信服务，具有跨渠道通信能力，是以租赁的方式为租户提供解决方案的。</a:t>
            </a:r>
          </a:p>
          <a:p>
            <a:endParaRPr lang="zh-CN" altLang="en-US" dirty="0"/>
          </a:p>
        </p:txBody>
      </p:sp>
      <p:sp>
        <p:nvSpPr>
          <p:cNvPr id="4" name="文本框 3"/>
          <p:cNvSpPr txBox="1"/>
          <p:nvPr/>
        </p:nvSpPr>
        <p:spPr>
          <a:xfrm>
            <a:off x="335280" y="3106265"/>
            <a:ext cx="8524240" cy="1408078"/>
          </a:xfrm>
          <a:prstGeom prst="rect">
            <a:avLst/>
          </a:prstGeom>
          <a:noFill/>
        </p:spPr>
        <p:txBody>
          <a:bodyPr wrap="square" rtlCol="0">
            <a:spAutoFit/>
          </a:bodyPr>
          <a:lstStyle/>
          <a:p>
            <a:r>
              <a:rPr lang="zh-CN" altLang="zh-CN" sz="1800" b="1" dirty="0">
                <a:solidFill>
                  <a:srgbClr val="FF0000"/>
                </a:solidFill>
              </a:rPr>
              <a:t>发展趋势</a:t>
            </a:r>
            <a:r>
              <a:rPr lang="zh-CN" altLang="zh-CN" sz="1800" dirty="0"/>
              <a:t>：</a:t>
            </a:r>
          </a:p>
          <a:p>
            <a:r>
              <a:rPr lang="en-US" altLang="zh-CN" sz="1800" dirty="0" smtClean="0"/>
              <a:t>        </a:t>
            </a:r>
            <a:r>
              <a:rPr lang="zh-CN" altLang="zh-CN" sz="1800" dirty="0" smtClean="0"/>
              <a:t>以云</a:t>
            </a:r>
            <a:r>
              <a:rPr lang="zh-CN" altLang="en-US" sz="1800" dirty="0" smtClean="0"/>
              <a:t>计算</a:t>
            </a:r>
            <a:r>
              <a:rPr lang="zh-CN" altLang="zh-CN" sz="1800" dirty="0" smtClean="0"/>
              <a:t>平台</a:t>
            </a:r>
            <a:r>
              <a:rPr lang="zh-CN" altLang="zh-CN" sz="1800" dirty="0"/>
              <a:t>的方式提供服务，具有部署方便、花费少、安全可靠、容量可扩展等多种特色，是目前互联网行业开始普及的一种服务形式。并且绝大多数企业都需要部署</a:t>
            </a:r>
            <a:r>
              <a:rPr lang="zh-CN" altLang="zh-CN" sz="1800" dirty="0" smtClean="0"/>
              <a:t>内</a:t>
            </a:r>
            <a:r>
              <a:rPr lang="zh-CN" altLang="en-US" sz="1800" dirty="0" smtClean="0"/>
              <a:t>外</a:t>
            </a:r>
            <a:r>
              <a:rPr lang="zh-CN" altLang="zh-CN" sz="1800" dirty="0" smtClean="0"/>
              <a:t>部</a:t>
            </a:r>
            <a:r>
              <a:rPr lang="zh-CN" altLang="en-US" sz="1800" dirty="0" smtClean="0"/>
              <a:t>通信</a:t>
            </a:r>
            <a:r>
              <a:rPr lang="zh-CN" altLang="zh-CN" sz="1800" dirty="0" smtClean="0"/>
              <a:t>总机</a:t>
            </a:r>
            <a:r>
              <a:rPr lang="zh-CN" altLang="zh-CN" sz="1800" dirty="0"/>
              <a:t>系统，因此</a:t>
            </a:r>
            <a:r>
              <a:rPr lang="zh-CN" altLang="zh-CN" sz="1800" b="1" dirty="0"/>
              <a:t>云总机服务将有广阔的发展市场</a:t>
            </a:r>
            <a:r>
              <a:rPr lang="zh-CN" altLang="zh-CN" sz="1800" dirty="0"/>
              <a:t>。</a:t>
            </a:r>
          </a:p>
          <a:p>
            <a:endParaRPr lang="zh-CN" altLang="en-US" dirty="0"/>
          </a:p>
        </p:txBody>
      </p:sp>
      <p:sp>
        <p:nvSpPr>
          <p:cNvPr id="5" name="矩形 4"/>
          <p:cNvSpPr/>
          <p:nvPr/>
        </p:nvSpPr>
        <p:spPr bwMode="auto">
          <a:xfrm>
            <a:off x="335280" y="264894"/>
            <a:ext cx="4185761" cy="461665"/>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第三部分：</a:t>
            </a:r>
            <a:r>
              <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云</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总机现状及趋势</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91969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1"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250" autoRev="1" fill="hold">
                                          <p:stCondLst>
                                            <p:cond delay="0"/>
                                          </p:stCondLst>
                                        </p:cTn>
                                        <p:tgtEl>
                                          <p:spTgt spid="2"/>
                                        </p:tgtEl>
                                        <p:attrNameLst>
                                          <p:attrName>ppt_w</p:attrName>
                                        </p:attrNameLst>
                                      </p:cBhvr>
                                    </p:anim>
                                    <p:anim by="(#ppt_w*0.50)" calcmode="lin" valueType="num">
                                      <p:cBhvr>
                                        <p:cTn id="8" dur="250" decel="50000" autoRev="1" fill="hold">
                                          <p:stCondLst>
                                            <p:cond delay="0"/>
                                          </p:stCondLst>
                                        </p:cTn>
                                        <p:tgtEl>
                                          <p:spTgt spid="2"/>
                                        </p:tgtEl>
                                        <p:attrNameLst>
                                          <p:attrName>ppt_x</p:attrName>
                                        </p:attrNameLst>
                                      </p:cBhvr>
                                    </p:anim>
                                    <p:anim from="(-#ppt_h/2)" to="(#ppt_y)" calcmode="lin" valueType="num">
                                      <p:cBhvr>
                                        <p:cTn id="9" dur="500" fill="hold">
                                          <p:stCondLst>
                                            <p:cond delay="0"/>
                                          </p:stCondLst>
                                        </p:cTn>
                                        <p:tgtEl>
                                          <p:spTgt spid="2"/>
                                        </p:tgtEl>
                                        <p:attrNameLst>
                                          <p:attrName>ppt_y</p:attrName>
                                        </p:attrNameLst>
                                      </p:cBhvr>
                                    </p:anim>
                                    <p:animRot by="21600000">
                                      <p:cBhvr>
                                        <p:cTn id="10" dur="500" fill="hold">
                                          <p:stCondLst>
                                            <p:cond delay="0"/>
                                          </p:stCondLst>
                                        </p:cTn>
                                        <p:tgtEl>
                                          <p:spTgt spid="2"/>
                                        </p:tgtEl>
                                        <p:attrNameLst>
                                          <p:attrName>r</p:attrName>
                                        </p:attrNameLst>
                                      </p:cBhvr>
                                    </p:animRot>
                                  </p:childTnLst>
                                </p:cTn>
                              </p:par>
                            </p:childTnLst>
                          </p:cTn>
                        </p:par>
                        <p:par>
                          <p:cTn id="11" fill="hold">
                            <p:stCondLst>
                              <p:cond delay="8000"/>
                            </p:stCondLst>
                            <p:childTnLst>
                              <p:par>
                                <p:cTn id="12" presetID="56" presetClass="entr" presetSubtype="0" fill="hold" grpId="1"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by="(-#ppt_w*2)" calcmode="lin" valueType="num">
                                      <p:cBhvr rctx="PPT">
                                        <p:cTn id="14" dur="250" autoRev="1" fill="hold">
                                          <p:stCondLst>
                                            <p:cond delay="0"/>
                                          </p:stCondLst>
                                        </p:cTn>
                                        <p:tgtEl>
                                          <p:spTgt spid="4"/>
                                        </p:tgtEl>
                                        <p:attrNameLst>
                                          <p:attrName>ppt_w</p:attrName>
                                        </p:attrNameLst>
                                      </p:cBhvr>
                                    </p:anim>
                                    <p:anim by="(#ppt_w*0.50)" calcmode="lin" valueType="num">
                                      <p:cBhvr>
                                        <p:cTn id="15" dur="250" decel="50000" autoRev="1" fill="hold">
                                          <p:stCondLst>
                                            <p:cond delay="0"/>
                                          </p:stCondLst>
                                        </p:cTn>
                                        <p:tgtEl>
                                          <p:spTgt spid="4"/>
                                        </p:tgtEl>
                                        <p:attrNameLst>
                                          <p:attrName>ppt_x</p:attrName>
                                        </p:attrNameLst>
                                      </p:cBhvr>
                                    </p:anim>
                                    <p:anim from="(-#ppt_h/2)" to="(#ppt_y)" calcmode="lin" valueType="num">
                                      <p:cBhvr>
                                        <p:cTn id="16" dur="500" fill="hold">
                                          <p:stCondLst>
                                            <p:cond delay="0"/>
                                          </p:stCondLst>
                                        </p:cTn>
                                        <p:tgtEl>
                                          <p:spTgt spid="4"/>
                                        </p:tgtEl>
                                        <p:attrNameLst>
                                          <p:attrName>ppt_y</p:attrName>
                                        </p:attrNameLst>
                                      </p:cBhvr>
                                    </p:anim>
                                    <p:animRot by="21600000">
                                      <p:cBhvr>
                                        <p:cTn id="17" dur="5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402450" y="2094283"/>
            <a:ext cx="2339103" cy="523220"/>
          </a:xfrm>
          <a:prstGeom prst="rect">
            <a:avLst/>
          </a:prstGeom>
          <a:noFill/>
        </p:spPr>
        <p:txBody>
          <a:bodyPr wrap="none">
            <a:spAutoFit/>
          </a:bodyPr>
          <a:lstStyle/>
          <a:p>
            <a:pPr algn="ctr">
              <a:defRPr/>
            </a:pPr>
            <a:r>
              <a:rPr lang="zh-CN" altLang="en-US" sz="28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项目解决方案</a:t>
            </a:r>
            <a:endParaRPr lang="zh-CN" altLang="en-US" sz="28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018008" y="2617504"/>
            <a:ext cx="1107996" cy="253916"/>
          </a:xfrm>
          <a:prstGeom prst="rect">
            <a:avLst/>
          </a:prstGeom>
        </p:spPr>
        <p:txBody>
          <a:bodyPr wrap="none">
            <a:spAutoFit/>
          </a:bodyPr>
          <a:lstStyle/>
          <a:p>
            <a:pPr algn="ctr" fontAlgn="base">
              <a:spcBef>
                <a:spcPct val="0"/>
              </a:spcBef>
              <a:spcAft>
                <a:spcPct val="0"/>
              </a:spcAft>
              <a:defRPr/>
            </a:pPr>
            <a:r>
              <a:rPr lang="en-US" altLang="zh-CN" sz="1050" dirty="0" smtClean="0">
                <a:solidFill>
                  <a:srgbClr val="304371"/>
                </a:solidFill>
                <a:latin typeface="Arial" panose="020B0604020202020204"/>
                <a:ea typeface="方正兰亭黑_GBK"/>
              </a:rPr>
              <a:t>Project solution</a:t>
            </a:r>
            <a:endParaRPr lang="en-US" altLang="zh-CN" sz="1050" dirty="0">
              <a:solidFill>
                <a:srgbClr val="304371"/>
              </a:solidFill>
              <a:latin typeface="Arial" panose="020B0604020202020204"/>
              <a:ea typeface="方正兰亭黑_GBK"/>
            </a:endParaRPr>
          </a:p>
        </p:txBody>
      </p:sp>
      <p:cxnSp>
        <p:nvCxnSpPr>
          <p:cNvPr id="16"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Group 4"/>
          <p:cNvGrpSpPr>
            <a:grpSpLocks noChangeAspect="1"/>
          </p:cNvGrpSpPr>
          <p:nvPr/>
        </p:nvGrpSpPr>
        <p:grpSpPr bwMode="auto">
          <a:xfrm>
            <a:off x="4316309" y="637628"/>
            <a:ext cx="511381" cy="446060"/>
            <a:chOff x="352" y="2796"/>
            <a:chExt cx="869" cy="758"/>
          </a:xfrm>
          <a:solidFill>
            <a:schemeClr val="accent1"/>
          </a:solidFill>
        </p:grpSpPr>
        <p:sp>
          <p:nvSpPr>
            <p:cNvPr id="9" name="Freeform 5"/>
            <p:cNvSpPr>
              <a:spLocks noEditPoints="1"/>
            </p:cNvSpPr>
            <p:nvPr/>
          </p:nvSpPr>
          <p:spPr bwMode="auto">
            <a:xfrm>
              <a:off x="352" y="2796"/>
              <a:ext cx="869" cy="758"/>
            </a:xfrm>
            <a:custGeom>
              <a:avLst/>
              <a:gdLst>
                <a:gd name="T0" fmla="*/ 796 w 907"/>
                <a:gd name="T1" fmla="*/ 657 h 791"/>
                <a:gd name="T2" fmla="*/ 876 w 907"/>
                <a:gd name="T3" fmla="*/ 545 h 791"/>
                <a:gd name="T4" fmla="*/ 907 w 907"/>
                <a:gd name="T5" fmla="*/ 519 h 791"/>
                <a:gd name="T6" fmla="*/ 876 w 907"/>
                <a:gd name="T7" fmla="*/ 493 h 791"/>
                <a:gd name="T8" fmla="*/ 796 w 907"/>
                <a:gd name="T9" fmla="*/ 380 h 791"/>
                <a:gd name="T10" fmla="*/ 902 w 907"/>
                <a:gd name="T11" fmla="*/ 272 h 791"/>
                <a:gd name="T12" fmla="*/ 796 w 907"/>
                <a:gd name="T13" fmla="*/ 165 h 791"/>
                <a:gd name="T14" fmla="*/ 876 w 907"/>
                <a:gd name="T15" fmla="*/ 52 h 791"/>
                <a:gd name="T16" fmla="*/ 876 w 907"/>
                <a:gd name="T17" fmla="*/ 0 h 791"/>
                <a:gd name="T18" fmla="*/ 132 w 907"/>
                <a:gd name="T19" fmla="*/ 0 h 791"/>
                <a:gd name="T20" fmla="*/ 0 w 907"/>
                <a:gd name="T21" fmla="*/ 165 h 791"/>
                <a:gd name="T22" fmla="*/ 0 w 907"/>
                <a:gd name="T23" fmla="*/ 380 h 791"/>
                <a:gd name="T24" fmla="*/ 54 w 907"/>
                <a:gd name="T25" fmla="*/ 519 h 791"/>
                <a:gd name="T26" fmla="*/ 0 w 907"/>
                <a:gd name="T27" fmla="*/ 657 h 791"/>
                <a:gd name="T28" fmla="*/ 869 w 907"/>
                <a:gd name="T29" fmla="*/ 791 h 791"/>
                <a:gd name="T30" fmla="*/ 871 w 907"/>
                <a:gd name="T31" fmla="*/ 791 h 791"/>
                <a:gd name="T32" fmla="*/ 902 w 907"/>
                <a:gd name="T33" fmla="*/ 765 h 791"/>
                <a:gd name="T34" fmla="*/ 772 w 907"/>
                <a:gd name="T35" fmla="*/ 246 h 791"/>
                <a:gd name="T36" fmla="*/ 413 w 907"/>
                <a:gd name="T37" fmla="*/ 272 h 791"/>
                <a:gd name="T38" fmla="*/ 772 w 907"/>
                <a:gd name="T39" fmla="*/ 299 h 791"/>
                <a:gd name="T40" fmla="*/ 744 w 907"/>
                <a:gd name="T41" fmla="*/ 411 h 791"/>
                <a:gd name="T42" fmla="*/ 436 w 907"/>
                <a:gd name="T43" fmla="*/ 493 h 791"/>
                <a:gd name="T44" fmla="*/ 436 w 907"/>
                <a:gd name="T45" fmla="*/ 545 h 791"/>
                <a:gd name="T46" fmla="*/ 744 w 907"/>
                <a:gd name="T47" fmla="*/ 627 h 791"/>
                <a:gd name="T48" fmla="*/ 772 w 907"/>
                <a:gd name="T49" fmla="*/ 739 h 791"/>
                <a:gd name="T50" fmla="*/ 51 w 907"/>
                <a:gd name="T51" fmla="*/ 657 h 791"/>
                <a:gd name="T52" fmla="*/ 132 w 907"/>
                <a:gd name="T53" fmla="*/ 545 h 791"/>
                <a:gd name="T54" fmla="*/ 189 w 907"/>
                <a:gd name="T55" fmla="*/ 519 h 791"/>
                <a:gd name="T56" fmla="*/ 132 w 907"/>
                <a:gd name="T57" fmla="*/ 493 h 791"/>
                <a:gd name="T58" fmla="*/ 51 w 907"/>
                <a:gd name="T59" fmla="*/ 380 h 791"/>
                <a:gd name="T60" fmla="*/ 163 w 907"/>
                <a:gd name="T61" fmla="*/ 299 h 791"/>
                <a:gd name="T62" fmla="*/ 163 w 907"/>
                <a:gd name="T63" fmla="*/ 246 h 791"/>
                <a:gd name="T64" fmla="*/ 51 w 907"/>
                <a:gd name="T65" fmla="*/ 165 h 791"/>
                <a:gd name="T66" fmla="*/ 132 w 907"/>
                <a:gd name="T67" fmla="*/ 52 h 791"/>
                <a:gd name="T68" fmla="*/ 744 w 907"/>
                <a:gd name="T69" fmla="*/ 134 h 791"/>
                <a:gd name="T70" fmla="*/ 772 w 907"/>
                <a:gd name="T71" fmla="*/ 24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1">
                  <a:moveTo>
                    <a:pt x="876" y="739"/>
                  </a:moveTo>
                  <a:cubicBezTo>
                    <a:pt x="832" y="739"/>
                    <a:pt x="796" y="702"/>
                    <a:pt x="796" y="657"/>
                  </a:cubicBezTo>
                  <a:cubicBezTo>
                    <a:pt x="796" y="627"/>
                    <a:pt x="796" y="627"/>
                    <a:pt x="796" y="627"/>
                  </a:cubicBezTo>
                  <a:cubicBezTo>
                    <a:pt x="796" y="582"/>
                    <a:pt x="832" y="545"/>
                    <a:pt x="876" y="545"/>
                  </a:cubicBezTo>
                  <a:cubicBezTo>
                    <a:pt x="882" y="545"/>
                    <a:pt x="882" y="545"/>
                    <a:pt x="882" y="545"/>
                  </a:cubicBezTo>
                  <a:cubicBezTo>
                    <a:pt x="896" y="545"/>
                    <a:pt x="907" y="533"/>
                    <a:pt x="907" y="519"/>
                  </a:cubicBezTo>
                  <a:cubicBezTo>
                    <a:pt x="907" y="504"/>
                    <a:pt x="896" y="493"/>
                    <a:pt x="882" y="493"/>
                  </a:cubicBezTo>
                  <a:cubicBezTo>
                    <a:pt x="876" y="493"/>
                    <a:pt x="876" y="493"/>
                    <a:pt x="876" y="493"/>
                  </a:cubicBezTo>
                  <a:cubicBezTo>
                    <a:pt x="832" y="493"/>
                    <a:pt x="796" y="456"/>
                    <a:pt x="796" y="411"/>
                  </a:cubicBezTo>
                  <a:cubicBezTo>
                    <a:pt x="796" y="380"/>
                    <a:pt x="796" y="380"/>
                    <a:pt x="796" y="380"/>
                  </a:cubicBezTo>
                  <a:cubicBezTo>
                    <a:pt x="796" y="335"/>
                    <a:pt x="832" y="299"/>
                    <a:pt x="876" y="299"/>
                  </a:cubicBezTo>
                  <a:cubicBezTo>
                    <a:pt x="890" y="299"/>
                    <a:pt x="902" y="287"/>
                    <a:pt x="902" y="272"/>
                  </a:cubicBezTo>
                  <a:cubicBezTo>
                    <a:pt x="902" y="258"/>
                    <a:pt x="890" y="246"/>
                    <a:pt x="876" y="246"/>
                  </a:cubicBezTo>
                  <a:cubicBezTo>
                    <a:pt x="832" y="246"/>
                    <a:pt x="796" y="210"/>
                    <a:pt x="796" y="165"/>
                  </a:cubicBezTo>
                  <a:cubicBezTo>
                    <a:pt x="796" y="134"/>
                    <a:pt x="796" y="134"/>
                    <a:pt x="796" y="134"/>
                  </a:cubicBezTo>
                  <a:cubicBezTo>
                    <a:pt x="796" y="89"/>
                    <a:pt x="832" y="52"/>
                    <a:pt x="876" y="52"/>
                  </a:cubicBezTo>
                  <a:cubicBezTo>
                    <a:pt x="890" y="52"/>
                    <a:pt x="902" y="40"/>
                    <a:pt x="902" y="26"/>
                  </a:cubicBezTo>
                  <a:cubicBezTo>
                    <a:pt x="902" y="12"/>
                    <a:pt x="890" y="0"/>
                    <a:pt x="876" y="0"/>
                  </a:cubicBezTo>
                  <a:cubicBezTo>
                    <a:pt x="875" y="0"/>
                    <a:pt x="873" y="0"/>
                    <a:pt x="871" y="0"/>
                  </a:cubicBezTo>
                  <a:cubicBezTo>
                    <a:pt x="132" y="0"/>
                    <a:pt x="132" y="0"/>
                    <a:pt x="132" y="0"/>
                  </a:cubicBezTo>
                  <a:cubicBezTo>
                    <a:pt x="59" y="0"/>
                    <a:pt x="0" y="60"/>
                    <a:pt x="0" y="134"/>
                  </a:cubicBezTo>
                  <a:cubicBezTo>
                    <a:pt x="0" y="165"/>
                    <a:pt x="0" y="165"/>
                    <a:pt x="0" y="165"/>
                  </a:cubicBezTo>
                  <a:cubicBezTo>
                    <a:pt x="0" y="208"/>
                    <a:pt x="20" y="247"/>
                    <a:pt x="54" y="272"/>
                  </a:cubicBezTo>
                  <a:cubicBezTo>
                    <a:pt x="20" y="297"/>
                    <a:pt x="0" y="337"/>
                    <a:pt x="0" y="380"/>
                  </a:cubicBezTo>
                  <a:cubicBezTo>
                    <a:pt x="0" y="411"/>
                    <a:pt x="0" y="411"/>
                    <a:pt x="0" y="411"/>
                  </a:cubicBezTo>
                  <a:cubicBezTo>
                    <a:pt x="0" y="454"/>
                    <a:pt x="20" y="494"/>
                    <a:pt x="54" y="519"/>
                  </a:cubicBezTo>
                  <a:cubicBezTo>
                    <a:pt x="20" y="544"/>
                    <a:pt x="0" y="583"/>
                    <a:pt x="0" y="627"/>
                  </a:cubicBezTo>
                  <a:cubicBezTo>
                    <a:pt x="0" y="657"/>
                    <a:pt x="0" y="657"/>
                    <a:pt x="0" y="657"/>
                  </a:cubicBezTo>
                  <a:cubicBezTo>
                    <a:pt x="0" y="731"/>
                    <a:pt x="59" y="791"/>
                    <a:pt x="132" y="791"/>
                  </a:cubicBezTo>
                  <a:cubicBezTo>
                    <a:pt x="869" y="791"/>
                    <a:pt x="869" y="791"/>
                    <a:pt x="869" y="791"/>
                  </a:cubicBezTo>
                  <a:cubicBezTo>
                    <a:pt x="870" y="791"/>
                    <a:pt x="871" y="791"/>
                    <a:pt x="871" y="791"/>
                  </a:cubicBezTo>
                  <a:cubicBezTo>
                    <a:pt x="871" y="791"/>
                    <a:pt x="871" y="791"/>
                    <a:pt x="871" y="791"/>
                  </a:cubicBezTo>
                  <a:cubicBezTo>
                    <a:pt x="873" y="791"/>
                    <a:pt x="875" y="791"/>
                    <a:pt x="876" y="791"/>
                  </a:cubicBezTo>
                  <a:cubicBezTo>
                    <a:pt x="890" y="791"/>
                    <a:pt x="902" y="780"/>
                    <a:pt x="902" y="765"/>
                  </a:cubicBezTo>
                  <a:cubicBezTo>
                    <a:pt x="902" y="751"/>
                    <a:pt x="890" y="739"/>
                    <a:pt x="876" y="739"/>
                  </a:cubicBezTo>
                  <a:close/>
                  <a:moveTo>
                    <a:pt x="772" y="246"/>
                  </a:moveTo>
                  <a:cubicBezTo>
                    <a:pt x="439" y="246"/>
                    <a:pt x="439" y="246"/>
                    <a:pt x="439" y="246"/>
                  </a:cubicBezTo>
                  <a:cubicBezTo>
                    <a:pt x="425" y="246"/>
                    <a:pt x="413" y="258"/>
                    <a:pt x="413" y="272"/>
                  </a:cubicBezTo>
                  <a:cubicBezTo>
                    <a:pt x="413" y="287"/>
                    <a:pt x="425" y="299"/>
                    <a:pt x="439" y="299"/>
                  </a:cubicBezTo>
                  <a:cubicBezTo>
                    <a:pt x="772" y="299"/>
                    <a:pt x="772" y="299"/>
                    <a:pt x="772" y="299"/>
                  </a:cubicBezTo>
                  <a:cubicBezTo>
                    <a:pt x="754" y="322"/>
                    <a:pt x="744" y="350"/>
                    <a:pt x="744" y="380"/>
                  </a:cubicBezTo>
                  <a:cubicBezTo>
                    <a:pt x="744" y="411"/>
                    <a:pt x="744" y="411"/>
                    <a:pt x="744" y="411"/>
                  </a:cubicBezTo>
                  <a:cubicBezTo>
                    <a:pt x="744" y="441"/>
                    <a:pt x="754" y="470"/>
                    <a:pt x="772" y="493"/>
                  </a:cubicBezTo>
                  <a:cubicBezTo>
                    <a:pt x="436" y="493"/>
                    <a:pt x="436" y="493"/>
                    <a:pt x="436" y="493"/>
                  </a:cubicBezTo>
                  <a:cubicBezTo>
                    <a:pt x="422" y="493"/>
                    <a:pt x="411" y="504"/>
                    <a:pt x="411" y="519"/>
                  </a:cubicBezTo>
                  <a:cubicBezTo>
                    <a:pt x="411" y="533"/>
                    <a:pt x="422" y="545"/>
                    <a:pt x="436" y="545"/>
                  </a:cubicBezTo>
                  <a:cubicBezTo>
                    <a:pt x="772" y="545"/>
                    <a:pt x="772" y="545"/>
                    <a:pt x="772" y="545"/>
                  </a:cubicBezTo>
                  <a:cubicBezTo>
                    <a:pt x="754" y="568"/>
                    <a:pt x="744" y="597"/>
                    <a:pt x="744" y="627"/>
                  </a:cubicBezTo>
                  <a:cubicBezTo>
                    <a:pt x="744" y="657"/>
                    <a:pt x="744" y="657"/>
                    <a:pt x="744" y="657"/>
                  </a:cubicBezTo>
                  <a:cubicBezTo>
                    <a:pt x="744" y="687"/>
                    <a:pt x="754" y="716"/>
                    <a:pt x="772" y="739"/>
                  </a:cubicBezTo>
                  <a:cubicBezTo>
                    <a:pt x="132" y="739"/>
                    <a:pt x="132" y="739"/>
                    <a:pt x="132" y="739"/>
                  </a:cubicBezTo>
                  <a:cubicBezTo>
                    <a:pt x="88" y="739"/>
                    <a:pt x="51" y="702"/>
                    <a:pt x="51" y="657"/>
                  </a:cubicBezTo>
                  <a:cubicBezTo>
                    <a:pt x="51" y="627"/>
                    <a:pt x="51" y="627"/>
                    <a:pt x="51" y="627"/>
                  </a:cubicBezTo>
                  <a:cubicBezTo>
                    <a:pt x="51" y="582"/>
                    <a:pt x="88" y="545"/>
                    <a:pt x="132" y="545"/>
                  </a:cubicBezTo>
                  <a:cubicBezTo>
                    <a:pt x="163" y="545"/>
                    <a:pt x="163" y="545"/>
                    <a:pt x="163" y="545"/>
                  </a:cubicBezTo>
                  <a:cubicBezTo>
                    <a:pt x="178" y="545"/>
                    <a:pt x="189" y="533"/>
                    <a:pt x="189" y="519"/>
                  </a:cubicBezTo>
                  <a:cubicBezTo>
                    <a:pt x="189" y="504"/>
                    <a:pt x="178" y="493"/>
                    <a:pt x="163" y="493"/>
                  </a:cubicBezTo>
                  <a:cubicBezTo>
                    <a:pt x="132" y="493"/>
                    <a:pt x="132" y="493"/>
                    <a:pt x="132" y="493"/>
                  </a:cubicBezTo>
                  <a:cubicBezTo>
                    <a:pt x="88" y="493"/>
                    <a:pt x="51" y="456"/>
                    <a:pt x="51" y="411"/>
                  </a:cubicBezTo>
                  <a:cubicBezTo>
                    <a:pt x="51" y="380"/>
                    <a:pt x="51" y="380"/>
                    <a:pt x="51" y="380"/>
                  </a:cubicBezTo>
                  <a:cubicBezTo>
                    <a:pt x="51" y="335"/>
                    <a:pt x="88" y="299"/>
                    <a:pt x="132" y="299"/>
                  </a:cubicBezTo>
                  <a:cubicBezTo>
                    <a:pt x="163" y="299"/>
                    <a:pt x="163" y="299"/>
                    <a:pt x="163" y="299"/>
                  </a:cubicBezTo>
                  <a:cubicBezTo>
                    <a:pt x="178" y="299"/>
                    <a:pt x="189" y="287"/>
                    <a:pt x="189" y="272"/>
                  </a:cubicBezTo>
                  <a:cubicBezTo>
                    <a:pt x="189" y="258"/>
                    <a:pt x="178" y="246"/>
                    <a:pt x="163" y="246"/>
                  </a:cubicBezTo>
                  <a:cubicBezTo>
                    <a:pt x="132" y="246"/>
                    <a:pt x="132" y="246"/>
                    <a:pt x="132" y="246"/>
                  </a:cubicBezTo>
                  <a:cubicBezTo>
                    <a:pt x="88" y="246"/>
                    <a:pt x="51" y="210"/>
                    <a:pt x="51" y="165"/>
                  </a:cubicBezTo>
                  <a:cubicBezTo>
                    <a:pt x="51" y="134"/>
                    <a:pt x="51" y="134"/>
                    <a:pt x="51" y="134"/>
                  </a:cubicBezTo>
                  <a:cubicBezTo>
                    <a:pt x="51" y="89"/>
                    <a:pt x="88" y="52"/>
                    <a:pt x="132" y="52"/>
                  </a:cubicBezTo>
                  <a:cubicBezTo>
                    <a:pt x="772" y="52"/>
                    <a:pt x="772" y="52"/>
                    <a:pt x="772" y="52"/>
                  </a:cubicBezTo>
                  <a:cubicBezTo>
                    <a:pt x="754" y="75"/>
                    <a:pt x="744" y="104"/>
                    <a:pt x="744" y="134"/>
                  </a:cubicBezTo>
                  <a:cubicBezTo>
                    <a:pt x="744" y="165"/>
                    <a:pt x="744" y="165"/>
                    <a:pt x="744" y="165"/>
                  </a:cubicBezTo>
                  <a:cubicBezTo>
                    <a:pt x="744" y="195"/>
                    <a:pt x="754" y="223"/>
                    <a:pt x="772"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542" y="2923"/>
              <a:ext cx="187" cy="507"/>
            </a:xfrm>
            <a:custGeom>
              <a:avLst/>
              <a:gdLst>
                <a:gd name="T0" fmla="*/ 171 w 196"/>
                <a:gd name="T1" fmla="*/ 0 h 529"/>
                <a:gd name="T2" fmla="*/ 26 w 196"/>
                <a:gd name="T3" fmla="*/ 0 h 529"/>
                <a:gd name="T4" fmla="*/ 0 w 196"/>
                <a:gd name="T5" fmla="*/ 26 h 529"/>
                <a:gd name="T6" fmla="*/ 0 w 196"/>
                <a:gd name="T7" fmla="*/ 502 h 529"/>
                <a:gd name="T8" fmla="*/ 2 w 196"/>
                <a:gd name="T9" fmla="*/ 512 h 529"/>
                <a:gd name="T10" fmla="*/ 16 w 196"/>
                <a:gd name="T11" fmla="*/ 526 h 529"/>
                <a:gd name="T12" fmla="*/ 36 w 196"/>
                <a:gd name="T13" fmla="*/ 526 h 529"/>
                <a:gd name="T14" fmla="*/ 44 w 196"/>
                <a:gd name="T15" fmla="*/ 520 h 529"/>
                <a:gd name="T16" fmla="*/ 98 w 196"/>
                <a:gd name="T17" fmla="*/ 466 h 529"/>
                <a:gd name="T18" fmla="*/ 152 w 196"/>
                <a:gd name="T19" fmla="*/ 520 h 529"/>
                <a:gd name="T20" fmla="*/ 161 w 196"/>
                <a:gd name="T21" fmla="*/ 526 h 529"/>
                <a:gd name="T22" fmla="*/ 171 w 196"/>
                <a:gd name="T23" fmla="*/ 528 h 529"/>
                <a:gd name="T24" fmla="*/ 180 w 196"/>
                <a:gd name="T25" fmla="*/ 526 h 529"/>
                <a:gd name="T26" fmla="*/ 194 w 196"/>
                <a:gd name="T27" fmla="*/ 512 h 529"/>
                <a:gd name="T28" fmla="*/ 196 w 196"/>
                <a:gd name="T29" fmla="*/ 502 h 529"/>
                <a:gd name="T30" fmla="*/ 196 w 196"/>
                <a:gd name="T31" fmla="*/ 26 h 529"/>
                <a:gd name="T32" fmla="*/ 171 w 196"/>
                <a:gd name="T33" fmla="*/ 0 h 529"/>
                <a:gd name="T34" fmla="*/ 145 w 196"/>
                <a:gd name="T35" fmla="*/ 439 h 529"/>
                <a:gd name="T36" fmla="*/ 117 w 196"/>
                <a:gd name="T37" fmla="*/ 410 h 529"/>
                <a:gd name="T38" fmla="*/ 80 w 196"/>
                <a:gd name="T39" fmla="*/ 410 h 529"/>
                <a:gd name="T40" fmla="*/ 52 w 196"/>
                <a:gd name="T41" fmla="*/ 439 h 529"/>
                <a:gd name="T42" fmla="*/ 52 w 196"/>
                <a:gd name="T43" fmla="*/ 53 h 529"/>
                <a:gd name="T44" fmla="*/ 145 w 196"/>
                <a:gd name="T45" fmla="*/ 53 h 529"/>
                <a:gd name="T46" fmla="*/ 145 w 196"/>
                <a:gd name="T47" fmla="*/ 43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529">
                  <a:moveTo>
                    <a:pt x="171" y="0"/>
                  </a:moveTo>
                  <a:cubicBezTo>
                    <a:pt x="26" y="0"/>
                    <a:pt x="26" y="0"/>
                    <a:pt x="26" y="0"/>
                  </a:cubicBezTo>
                  <a:cubicBezTo>
                    <a:pt x="12" y="0"/>
                    <a:pt x="0" y="12"/>
                    <a:pt x="0" y="26"/>
                  </a:cubicBezTo>
                  <a:cubicBezTo>
                    <a:pt x="0" y="502"/>
                    <a:pt x="0" y="502"/>
                    <a:pt x="0" y="502"/>
                  </a:cubicBezTo>
                  <a:cubicBezTo>
                    <a:pt x="0" y="505"/>
                    <a:pt x="1" y="509"/>
                    <a:pt x="2" y="512"/>
                  </a:cubicBezTo>
                  <a:cubicBezTo>
                    <a:pt x="5" y="518"/>
                    <a:pt x="10" y="523"/>
                    <a:pt x="16" y="526"/>
                  </a:cubicBezTo>
                  <a:cubicBezTo>
                    <a:pt x="23" y="529"/>
                    <a:pt x="30" y="529"/>
                    <a:pt x="36" y="526"/>
                  </a:cubicBezTo>
                  <a:cubicBezTo>
                    <a:pt x="39" y="525"/>
                    <a:pt x="42" y="523"/>
                    <a:pt x="44" y="520"/>
                  </a:cubicBezTo>
                  <a:cubicBezTo>
                    <a:pt x="98" y="466"/>
                    <a:pt x="98" y="466"/>
                    <a:pt x="98" y="466"/>
                  </a:cubicBezTo>
                  <a:cubicBezTo>
                    <a:pt x="152" y="520"/>
                    <a:pt x="152" y="520"/>
                    <a:pt x="152" y="520"/>
                  </a:cubicBezTo>
                  <a:cubicBezTo>
                    <a:pt x="155" y="523"/>
                    <a:pt x="158" y="525"/>
                    <a:pt x="161" y="526"/>
                  </a:cubicBezTo>
                  <a:cubicBezTo>
                    <a:pt x="164" y="527"/>
                    <a:pt x="167" y="528"/>
                    <a:pt x="171" y="528"/>
                  </a:cubicBezTo>
                  <a:cubicBezTo>
                    <a:pt x="174" y="528"/>
                    <a:pt x="177" y="527"/>
                    <a:pt x="180" y="526"/>
                  </a:cubicBezTo>
                  <a:cubicBezTo>
                    <a:pt x="187" y="523"/>
                    <a:pt x="192" y="518"/>
                    <a:pt x="194" y="512"/>
                  </a:cubicBezTo>
                  <a:cubicBezTo>
                    <a:pt x="196" y="509"/>
                    <a:pt x="196" y="505"/>
                    <a:pt x="196" y="502"/>
                  </a:cubicBezTo>
                  <a:cubicBezTo>
                    <a:pt x="196" y="26"/>
                    <a:pt x="196" y="26"/>
                    <a:pt x="196" y="26"/>
                  </a:cubicBezTo>
                  <a:cubicBezTo>
                    <a:pt x="196" y="12"/>
                    <a:pt x="185" y="0"/>
                    <a:pt x="171" y="0"/>
                  </a:cubicBezTo>
                  <a:close/>
                  <a:moveTo>
                    <a:pt x="145" y="439"/>
                  </a:moveTo>
                  <a:cubicBezTo>
                    <a:pt x="117" y="410"/>
                    <a:pt x="117" y="410"/>
                    <a:pt x="117" y="410"/>
                  </a:cubicBezTo>
                  <a:cubicBezTo>
                    <a:pt x="107" y="400"/>
                    <a:pt x="90" y="400"/>
                    <a:pt x="80" y="410"/>
                  </a:cubicBezTo>
                  <a:cubicBezTo>
                    <a:pt x="52" y="439"/>
                    <a:pt x="52" y="439"/>
                    <a:pt x="52" y="439"/>
                  </a:cubicBezTo>
                  <a:cubicBezTo>
                    <a:pt x="52" y="53"/>
                    <a:pt x="52" y="53"/>
                    <a:pt x="52" y="53"/>
                  </a:cubicBezTo>
                  <a:cubicBezTo>
                    <a:pt x="145" y="53"/>
                    <a:pt x="145" y="53"/>
                    <a:pt x="145" y="53"/>
                  </a:cubicBezTo>
                  <a:lnTo>
                    <a:pt x="145"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par>
                                <p:cTn id="17" presetID="21"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205901"/>
            <a:ext cx="3262432" cy="461665"/>
          </a:xfrm>
          <a:prstGeom prst="rect">
            <a:avLst/>
          </a:prstGeom>
          <a:noFill/>
        </p:spPr>
        <p:txBody>
          <a:bodyPr wrap="none">
            <a:spAutoFit/>
          </a:bodyPr>
          <a:lstStyle/>
          <a:p>
            <a:pPr>
              <a:defRPr/>
            </a:pP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第一部分：可行性分析</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菱形 39"/>
          <p:cNvSpPr/>
          <p:nvPr/>
        </p:nvSpPr>
        <p:spPr>
          <a:xfrm>
            <a:off x="3098600" y="1295780"/>
            <a:ext cx="1473400" cy="1473400"/>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菱形 40"/>
          <p:cNvSpPr/>
          <p:nvPr/>
        </p:nvSpPr>
        <p:spPr>
          <a:xfrm>
            <a:off x="4572000" y="1295780"/>
            <a:ext cx="1473400" cy="1473400"/>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菱形 41"/>
          <p:cNvSpPr/>
          <p:nvPr/>
        </p:nvSpPr>
        <p:spPr>
          <a:xfrm>
            <a:off x="3098600" y="2769180"/>
            <a:ext cx="1473400" cy="1473400"/>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菱形 42"/>
          <p:cNvSpPr/>
          <p:nvPr/>
        </p:nvSpPr>
        <p:spPr>
          <a:xfrm>
            <a:off x="4572000" y="2769180"/>
            <a:ext cx="1473400" cy="1473400"/>
          </a:xfrm>
          <a:prstGeom prst="diamond">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矩形 43"/>
          <p:cNvSpPr/>
          <p:nvPr/>
        </p:nvSpPr>
        <p:spPr bwMode="auto">
          <a:xfrm>
            <a:off x="1751171" y="1295780"/>
            <a:ext cx="1210589" cy="338554"/>
          </a:xfrm>
          <a:prstGeom prst="rect">
            <a:avLst/>
          </a:prstGeom>
          <a:noFill/>
        </p:spPr>
        <p:txBody>
          <a:bodyPr wrap="none">
            <a:spAutoFit/>
          </a:bodyPr>
          <a:lstStyle/>
          <a:p>
            <a:pPr algn="r">
              <a:defRPr/>
            </a:pPr>
            <a:r>
              <a:rPr lang="zh-CN" altLang="en-US" sz="1600" b="1" kern="100" dirty="0" smtClean="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经济可行性</a:t>
            </a:r>
            <a:endParaRPr lang="zh-CN" altLang="en-US" sz="16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383459" y="1664290"/>
            <a:ext cx="2578302" cy="1107996"/>
          </a:xfrm>
          <a:prstGeom prst="rect">
            <a:avLst/>
          </a:prstGeom>
        </p:spPr>
        <p:txBody>
          <a:bodyPr wrap="square">
            <a:spAutoFit/>
          </a:bodyPr>
          <a:lstStyle/>
          <a:p>
            <a:pPr algn="r">
              <a:lnSpc>
                <a:spcPct val="150000"/>
              </a:lnSpc>
            </a:pPr>
            <a:r>
              <a:rPr lang="zh-CN" altLang="en-US" sz="1100" dirty="0">
                <a:solidFill>
                  <a:schemeClr val="tx1">
                    <a:lumMod val="85000"/>
                    <a:lumOff val="15000"/>
                  </a:schemeClr>
                </a:solidFill>
              </a:rPr>
              <a:t>本系统盈利模式多样化，不仅能为公司带来最直接的经济收益，而且能从整体上打造公司的用户口碑及形象，</a:t>
            </a:r>
            <a:r>
              <a:rPr lang="zh-CN" altLang="en-US" sz="1100" dirty="0" smtClean="0">
                <a:solidFill>
                  <a:schemeClr val="tx1">
                    <a:lumMod val="85000"/>
                    <a:lumOff val="15000"/>
                  </a:schemeClr>
                </a:solidFill>
              </a:rPr>
              <a:t>提高租户、用户忠诚</a:t>
            </a:r>
            <a:r>
              <a:rPr lang="zh-CN" altLang="en-US" sz="1100" dirty="0">
                <a:solidFill>
                  <a:schemeClr val="tx1">
                    <a:lumMod val="85000"/>
                    <a:lumOff val="15000"/>
                  </a:schemeClr>
                </a:solidFill>
              </a:rPr>
              <a:t>度，提升市场占有率。</a:t>
            </a:r>
          </a:p>
        </p:txBody>
      </p:sp>
      <p:cxnSp>
        <p:nvCxnSpPr>
          <p:cNvPr id="46" name="直接连接符 45"/>
          <p:cNvCxnSpPr/>
          <p:nvPr/>
        </p:nvCxnSpPr>
        <p:spPr>
          <a:xfrm>
            <a:off x="2696301" y="1659273"/>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bwMode="auto">
          <a:xfrm>
            <a:off x="1681856" y="3182062"/>
            <a:ext cx="1210589" cy="338554"/>
          </a:xfrm>
          <a:prstGeom prst="rect">
            <a:avLst/>
          </a:prstGeom>
          <a:noFill/>
        </p:spPr>
        <p:txBody>
          <a:bodyPr wrap="none">
            <a:spAutoFit/>
          </a:bodyPr>
          <a:lstStyle/>
          <a:p>
            <a:pPr algn="r">
              <a:defRPr/>
            </a:pPr>
            <a:r>
              <a:rPr lang="zh-CN" altLang="en-US" sz="16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法律可行性</a:t>
            </a:r>
            <a:endPar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a:xfrm>
            <a:off x="506727" y="3550572"/>
            <a:ext cx="2385717" cy="819455"/>
          </a:xfrm>
          <a:prstGeom prst="rect">
            <a:avLst/>
          </a:prstGeom>
        </p:spPr>
        <p:txBody>
          <a:bodyPr wrap="square">
            <a:spAutoFit/>
          </a:bodyPr>
          <a:lstStyle/>
          <a:p>
            <a:pPr>
              <a:lnSpc>
                <a:spcPct val="150000"/>
              </a:lnSpc>
            </a:pPr>
            <a:r>
              <a:rPr lang="zh-CN" altLang="en-US" sz="1050" dirty="0">
                <a:solidFill>
                  <a:schemeClr val="tx1">
                    <a:lumMod val="85000"/>
                    <a:lumOff val="15000"/>
                  </a:schemeClr>
                </a:solidFill>
              </a:rPr>
              <a:t>本团队承诺在软件开发过程及软件交付实施后，严格遵守相关条例，保证商业秘密和核心技术。</a:t>
            </a:r>
          </a:p>
        </p:txBody>
      </p:sp>
      <p:cxnSp>
        <p:nvCxnSpPr>
          <p:cNvPr id="49" name="直接连接符 48"/>
          <p:cNvCxnSpPr/>
          <p:nvPr/>
        </p:nvCxnSpPr>
        <p:spPr>
          <a:xfrm>
            <a:off x="2626986" y="3545555"/>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bwMode="auto">
          <a:xfrm>
            <a:off x="6091817" y="3182062"/>
            <a:ext cx="1210588" cy="338554"/>
          </a:xfrm>
          <a:prstGeom prst="rect">
            <a:avLst/>
          </a:prstGeom>
          <a:noFill/>
        </p:spPr>
        <p:txBody>
          <a:bodyPr wrap="none">
            <a:spAutoFit/>
          </a:bodyPr>
          <a:lstStyle/>
          <a:p>
            <a:pPr>
              <a:defRPr/>
            </a:pPr>
            <a:r>
              <a:rPr lang="zh-CN" altLang="en-US" sz="16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技术可行性</a:t>
            </a:r>
            <a:endPar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6091817" y="3540740"/>
            <a:ext cx="2865370" cy="577081"/>
          </a:xfrm>
          <a:prstGeom prst="rect">
            <a:avLst/>
          </a:prstGeom>
        </p:spPr>
        <p:txBody>
          <a:bodyPr wrap="square">
            <a:spAutoFit/>
          </a:bodyPr>
          <a:lstStyle/>
          <a:p>
            <a:pPr>
              <a:lnSpc>
                <a:spcPct val="150000"/>
              </a:lnSpc>
            </a:pPr>
            <a:r>
              <a:rPr lang="zh-CN" altLang="en-US" sz="1050" dirty="0">
                <a:solidFill>
                  <a:schemeClr val="tx1">
                    <a:lumMod val="85000"/>
                    <a:lumOff val="15000"/>
                  </a:schemeClr>
                </a:solidFill>
              </a:rPr>
              <a:t>服务器端开发</a:t>
            </a:r>
            <a:r>
              <a:rPr lang="zh-CN" altLang="en-US" sz="1050" dirty="0" smtClean="0">
                <a:solidFill>
                  <a:schemeClr val="tx1">
                    <a:lumMod val="85000"/>
                    <a:lumOff val="15000"/>
                  </a:schemeClr>
                </a:solidFill>
              </a:rPr>
              <a:t>采用</a:t>
            </a:r>
            <a:r>
              <a:rPr lang="en-US" altLang="zh-CN" sz="1050" dirty="0" smtClean="0">
                <a:solidFill>
                  <a:schemeClr val="tx1">
                    <a:lumMod val="85000"/>
                    <a:lumOff val="15000"/>
                  </a:schemeClr>
                </a:solidFill>
              </a:rPr>
              <a:t>Spring </a:t>
            </a:r>
            <a:r>
              <a:rPr lang="en-US" altLang="zh-CN" sz="1050" dirty="0" err="1" smtClean="0">
                <a:solidFill>
                  <a:schemeClr val="tx1">
                    <a:lumMod val="85000"/>
                    <a:lumOff val="15000"/>
                  </a:schemeClr>
                </a:solidFill>
              </a:rPr>
              <a:t>Boot+Spring+Mybatis</a:t>
            </a:r>
            <a:r>
              <a:rPr lang="zh-CN" altLang="en-US" sz="1050" dirty="0" smtClean="0">
                <a:solidFill>
                  <a:schemeClr val="tx1">
                    <a:lumMod val="85000"/>
                    <a:lumOff val="15000"/>
                  </a:schemeClr>
                </a:solidFill>
              </a:rPr>
              <a:t>技术，前端开发使用</a:t>
            </a:r>
            <a:r>
              <a:rPr lang="en-US" altLang="zh-CN" sz="1050" dirty="0" smtClean="0">
                <a:solidFill>
                  <a:schemeClr val="tx1">
                    <a:lumMod val="85000"/>
                    <a:lumOff val="15000"/>
                  </a:schemeClr>
                </a:solidFill>
              </a:rPr>
              <a:t>Vue.js</a:t>
            </a:r>
            <a:r>
              <a:rPr lang="zh-CN" altLang="en-US" sz="1050" dirty="0" smtClean="0">
                <a:solidFill>
                  <a:schemeClr val="tx1">
                    <a:lumMod val="85000"/>
                    <a:lumOff val="15000"/>
                  </a:schemeClr>
                </a:solidFill>
              </a:rPr>
              <a:t>框架。</a:t>
            </a:r>
            <a:endParaRPr lang="zh-CN" altLang="en-US" sz="1050" dirty="0">
              <a:solidFill>
                <a:schemeClr val="tx1">
                  <a:lumMod val="85000"/>
                  <a:lumOff val="15000"/>
                </a:schemeClr>
              </a:solidFill>
            </a:endParaRPr>
          </a:p>
        </p:txBody>
      </p:sp>
      <p:cxnSp>
        <p:nvCxnSpPr>
          <p:cNvPr id="52" name="直接连接符 51"/>
          <p:cNvCxnSpPr/>
          <p:nvPr/>
        </p:nvCxnSpPr>
        <p:spPr>
          <a:xfrm>
            <a:off x="6182983" y="3545555"/>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bwMode="auto">
          <a:xfrm>
            <a:off x="6091817" y="1295780"/>
            <a:ext cx="1210588" cy="338554"/>
          </a:xfrm>
          <a:prstGeom prst="rect">
            <a:avLst/>
          </a:prstGeom>
          <a:noFill/>
        </p:spPr>
        <p:txBody>
          <a:bodyPr wrap="none">
            <a:spAutoFit/>
          </a:bodyPr>
          <a:lstStyle/>
          <a:p>
            <a:pPr>
              <a:defRPr/>
            </a:pPr>
            <a:r>
              <a:rPr lang="zh-CN" altLang="en-US" sz="1600" b="1" kern="100" dirty="0"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项目可行性</a:t>
            </a:r>
            <a:endParaRPr lang="zh-CN" altLang="en-US" sz="1600" b="1"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矩形 60"/>
          <p:cNvSpPr/>
          <p:nvPr/>
        </p:nvSpPr>
        <p:spPr>
          <a:xfrm>
            <a:off x="6091817" y="1674122"/>
            <a:ext cx="2440500" cy="819455"/>
          </a:xfrm>
          <a:prstGeom prst="rect">
            <a:avLst/>
          </a:prstGeom>
        </p:spPr>
        <p:txBody>
          <a:bodyPr wrap="square">
            <a:spAutoFit/>
          </a:bodyPr>
          <a:lstStyle/>
          <a:p>
            <a:pPr>
              <a:lnSpc>
                <a:spcPct val="150000"/>
              </a:lnSpc>
            </a:pPr>
            <a:r>
              <a:rPr lang="zh-CN" altLang="en-US" sz="1050" dirty="0">
                <a:solidFill>
                  <a:schemeClr val="tx1">
                    <a:lumMod val="85000"/>
                    <a:lumOff val="15000"/>
                  </a:schemeClr>
                </a:solidFill>
              </a:rPr>
              <a:t>我方承诺在开发的过程中积极与</a:t>
            </a:r>
            <a:r>
              <a:rPr lang="zh-CN" altLang="en-US" sz="1050" dirty="0" smtClean="0">
                <a:solidFill>
                  <a:schemeClr val="tx1">
                    <a:lumMod val="85000"/>
                    <a:lumOff val="15000"/>
                  </a:schemeClr>
                </a:solidFill>
              </a:rPr>
              <a:t>客户进行</a:t>
            </a:r>
            <a:r>
              <a:rPr lang="zh-CN" altLang="en-US" sz="1050" dirty="0">
                <a:solidFill>
                  <a:schemeClr val="tx1">
                    <a:lumMod val="85000"/>
                    <a:lumOff val="15000"/>
                  </a:schemeClr>
                </a:solidFill>
              </a:rPr>
              <a:t>沟通，严格</a:t>
            </a:r>
            <a:r>
              <a:rPr lang="zh-CN" altLang="en-US" sz="1050" dirty="0" smtClean="0">
                <a:solidFill>
                  <a:schemeClr val="tx1">
                    <a:lumMod val="85000"/>
                    <a:lumOff val="15000"/>
                  </a:schemeClr>
                </a:solidFill>
              </a:rPr>
              <a:t>按照客户</a:t>
            </a:r>
            <a:r>
              <a:rPr lang="zh-CN" altLang="en-US" sz="1050" dirty="0">
                <a:solidFill>
                  <a:schemeClr val="tx1">
                    <a:lumMod val="85000"/>
                    <a:lumOff val="15000"/>
                  </a:schemeClr>
                </a:solidFill>
              </a:rPr>
              <a:t>需求实施开发，使软件系统开发满足用户需求。</a:t>
            </a:r>
          </a:p>
        </p:txBody>
      </p:sp>
      <p:cxnSp>
        <p:nvCxnSpPr>
          <p:cNvPr id="62" name="直接连接符 61"/>
          <p:cNvCxnSpPr/>
          <p:nvPr/>
        </p:nvCxnSpPr>
        <p:spPr>
          <a:xfrm>
            <a:off x="6182983" y="1659273"/>
            <a:ext cx="18233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087836" y="1841051"/>
            <a:ext cx="408660" cy="382858"/>
            <a:chOff x="5087836" y="1841051"/>
            <a:chExt cx="408660" cy="382858"/>
          </a:xfrm>
        </p:grpSpPr>
        <p:sp>
          <p:nvSpPr>
            <p:cNvPr id="23" name="AutoShape 110"/>
            <p:cNvSpPr/>
            <p:nvPr/>
          </p:nvSpPr>
          <p:spPr bwMode="auto">
            <a:xfrm>
              <a:off x="5139441" y="1891959"/>
              <a:ext cx="305449" cy="2043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11"/>
            <p:cNvSpPr/>
            <p:nvPr/>
          </p:nvSpPr>
          <p:spPr bwMode="auto">
            <a:xfrm>
              <a:off x="5087836" y="1841051"/>
              <a:ext cx="408660" cy="3828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5" name="AutoShape 112"/>
          <p:cNvSpPr/>
          <p:nvPr/>
        </p:nvSpPr>
        <p:spPr bwMode="auto">
          <a:xfrm>
            <a:off x="3623169" y="3257139"/>
            <a:ext cx="409324" cy="40752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6" name="组合 25"/>
          <p:cNvGrpSpPr/>
          <p:nvPr/>
        </p:nvGrpSpPr>
        <p:grpSpPr>
          <a:xfrm>
            <a:off x="5174625" y="3288649"/>
            <a:ext cx="280344" cy="408660"/>
            <a:chOff x="2528974" y="2863357"/>
            <a:chExt cx="246811" cy="359779"/>
          </a:xfrm>
          <a:solidFill>
            <a:schemeClr val="accent1"/>
          </a:solidFill>
        </p:grpSpPr>
        <p:sp>
          <p:nvSpPr>
            <p:cNvPr id="2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9" name="组合 28"/>
          <p:cNvGrpSpPr/>
          <p:nvPr/>
        </p:nvGrpSpPr>
        <p:grpSpPr>
          <a:xfrm>
            <a:off x="3614436" y="1828499"/>
            <a:ext cx="407963" cy="407963"/>
            <a:chOff x="2473104" y="2145028"/>
            <a:chExt cx="359165" cy="359165"/>
          </a:xfrm>
          <a:solidFill>
            <a:schemeClr val="accent1"/>
          </a:solidFill>
        </p:grpSpPr>
        <p:sp>
          <p:nvSpPr>
            <p:cNvPr id="30"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heel(1)">
                                      <p:cBhvr>
                                        <p:cTn id="10" dur="2000"/>
                                        <p:tgtEl>
                                          <p:spTgt spid="4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heel(1)">
                                      <p:cBhvr>
                                        <p:cTn id="13" dur="2000"/>
                                        <p:tgtEl>
                                          <p:spTgt spid="4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heel(1)">
                                      <p:cBhvr>
                                        <p:cTn id="16" dur="2000"/>
                                        <p:tgtEl>
                                          <p:spTgt spid="43"/>
                                        </p:tgtEl>
                                      </p:cBhvr>
                                    </p:animEffect>
                                  </p:childTnLst>
                                </p:cTn>
                              </p:par>
                              <p:par>
                                <p:cTn id="17" presetID="21"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par>
                                <p:cTn id="26" presetID="21" presetClass="entr" presetSubtype="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ppt_x"/>
                                          </p:val>
                                        </p:tav>
                                        <p:tav tm="100000">
                                          <p:val>
                                            <p:strVal val="#ppt_x"/>
                                          </p:val>
                                        </p:tav>
                                      </p:tavLst>
                                    </p:anim>
                                    <p:anim calcmode="lin" valueType="num">
                                      <p:cBhvr additive="base">
                                        <p:cTn id="66" dur="500" fill="hold"/>
                                        <p:tgtEl>
                                          <p:spTgt spid="48"/>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fill="hold"/>
                                        <p:tgtEl>
                                          <p:spTgt spid="49"/>
                                        </p:tgtEl>
                                        <p:attrNameLst>
                                          <p:attrName>ppt_x</p:attrName>
                                        </p:attrNameLst>
                                      </p:cBhvr>
                                      <p:tavLst>
                                        <p:tav tm="0">
                                          <p:val>
                                            <p:strVal val="#ppt_x"/>
                                          </p:val>
                                        </p:tav>
                                        <p:tav tm="100000">
                                          <p:val>
                                            <p:strVal val="#ppt_x"/>
                                          </p:val>
                                        </p:tav>
                                      </p:tavLst>
                                    </p:anim>
                                    <p:anim calcmode="lin" valueType="num">
                                      <p:cBhvr additive="base">
                                        <p:cTn id="7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p:bldP spid="45" grpId="0"/>
      <p:bldP spid="47" grpId="0"/>
      <p:bldP spid="48" grpId="0"/>
      <p:bldP spid="50" grpId="0"/>
      <p:bldP spid="51" grpId="0"/>
      <p:bldP spid="53" grpId="0"/>
      <p:bldP spid="61"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90232" y="176405"/>
            <a:ext cx="3570208" cy="461665"/>
          </a:xfrm>
          <a:prstGeom prst="rect">
            <a:avLst/>
          </a:prstGeom>
          <a:noFill/>
        </p:spPr>
        <p:txBody>
          <a:bodyPr wrap="none">
            <a:spAutoFit/>
          </a:bodyPr>
          <a:lstStyle/>
          <a:p>
            <a:pPr>
              <a:defRPr/>
            </a:pPr>
            <a:r>
              <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4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：相关技术简介</a:t>
            </a:r>
            <a:endParaRPr lang="zh-CN" altLang="en-US" sz="24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任意多边形 5"/>
          <p:cNvSpPr/>
          <p:nvPr/>
        </p:nvSpPr>
        <p:spPr>
          <a:xfrm>
            <a:off x="103610" y="2355431"/>
            <a:ext cx="2351784" cy="940925"/>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1222" tIns="37338" rIns="366545" bIns="37338" numCol="1" spcCol="1270" anchor="ctr" anchorCtr="0">
            <a:noAutofit/>
          </a:bodyPr>
          <a:lstStyle/>
          <a:p>
            <a:pPr lvl="0" algn="ctr" defTabSz="1244600">
              <a:lnSpc>
                <a:spcPct val="90000"/>
              </a:lnSpc>
              <a:spcBef>
                <a:spcPct val="0"/>
              </a:spcBef>
              <a:spcAft>
                <a:spcPct val="35000"/>
              </a:spcAft>
            </a:pPr>
            <a:endParaRPr lang="zh-CN" altLang="en-US" sz="2800" kern="1200"/>
          </a:p>
        </p:txBody>
      </p:sp>
      <p:sp>
        <p:nvSpPr>
          <p:cNvPr id="8" name="任意多边形 7"/>
          <p:cNvSpPr/>
          <p:nvPr/>
        </p:nvSpPr>
        <p:spPr>
          <a:xfrm>
            <a:off x="2220216" y="2355431"/>
            <a:ext cx="2351784" cy="940925"/>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228" tIns="52007" rIns="381214" bIns="52007" numCol="1" spcCol="1270" anchor="ctr" anchorCtr="0">
            <a:noAutofit/>
          </a:bodyPr>
          <a:lstStyle/>
          <a:p>
            <a:pPr lvl="0" algn="ctr" defTabSz="1733550">
              <a:lnSpc>
                <a:spcPct val="90000"/>
              </a:lnSpc>
              <a:spcBef>
                <a:spcPct val="0"/>
              </a:spcBef>
              <a:spcAft>
                <a:spcPct val="35000"/>
              </a:spcAft>
            </a:pPr>
            <a:endParaRPr lang="zh-CN" altLang="en-US" sz="3900" kern="1200"/>
          </a:p>
        </p:txBody>
      </p:sp>
      <p:sp>
        <p:nvSpPr>
          <p:cNvPr id="9" name="任意多边形 8"/>
          <p:cNvSpPr/>
          <p:nvPr/>
        </p:nvSpPr>
        <p:spPr>
          <a:xfrm>
            <a:off x="4336823" y="2355431"/>
            <a:ext cx="2351784" cy="940925"/>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1222" tIns="37338" rIns="366545" bIns="37338" numCol="1" spcCol="1270" anchor="ctr" anchorCtr="0">
            <a:noAutofit/>
          </a:bodyPr>
          <a:lstStyle/>
          <a:p>
            <a:pPr lvl="0" algn="ctr" defTabSz="1244600">
              <a:lnSpc>
                <a:spcPct val="90000"/>
              </a:lnSpc>
              <a:spcBef>
                <a:spcPct val="0"/>
              </a:spcBef>
              <a:spcAft>
                <a:spcPct val="35000"/>
              </a:spcAft>
            </a:pPr>
            <a:endParaRPr lang="zh-CN" altLang="en-US" sz="2800" kern="1200"/>
          </a:p>
        </p:txBody>
      </p:sp>
      <p:sp>
        <p:nvSpPr>
          <p:cNvPr id="10" name="任意多边形 9"/>
          <p:cNvSpPr/>
          <p:nvPr/>
        </p:nvSpPr>
        <p:spPr>
          <a:xfrm>
            <a:off x="6453429" y="2355431"/>
            <a:ext cx="2351784" cy="940925"/>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1222" tIns="37338" rIns="366545" bIns="37338" numCol="1" spcCol="1270" anchor="ctr" anchorCtr="0">
            <a:noAutofit/>
          </a:bodyPr>
          <a:lstStyle/>
          <a:p>
            <a:pPr lvl="0" algn="ctr" defTabSz="1244600">
              <a:lnSpc>
                <a:spcPct val="90000"/>
              </a:lnSpc>
              <a:spcBef>
                <a:spcPct val="0"/>
              </a:spcBef>
              <a:spcAft>
                <a:spcPct val="35000"/>
              </a:spcAft>
            </a:pPr>
            <a:endParaRPr lang="zh-CN" altLang="en-US" sz="2800" kern="1200"/>
          </a:p>
        </p:txBody>
      </p:sp>
      <p:sp>
        <p:nvSpPr>
          <p:cNvPr id="61" name="矩形 60"/>
          <p:cNvSpPr/>
          <p:nvPr/>
        </p:nvSpPr>
        <p:spPr>
          <a:xfrm>
            <a:off x="103609" y="3674119"/>
            <a:ext cx="3137923" cy="1729704"/>
          </a:xfrm>
          <a:prstGeom prst="rect">
            <a:avLst/>
          </a:prstGeom>
        </p:spPr>
        <p:txBody>
          <a:bodyPr wrap="square">
            <a:spAutoFit/>
          </a:bodyPr>
          <a:lstStyle/>
          <a:p>
            <a:pPr>
              <a:lnSpc>
                <a:spcPct val="130000"/>
              </a:lnSpc>
              <a:spcBef>
                <a:spcPts val="600"/>
              </a:spcBef>
            </a:pPr>
            <a:r>
              <a:rPr lang="en-US" altLang="zh-CN" dirty="0" smtClean="0"/>
              <a:t>Spring Boot</a:t>
            </a:r>
            <a:r>
              <a:rPr lang="zh-CN" altLang="zh-CN" dirty="0" smtClean="0"/>
              <a:t>是</a:t>
            </a:r>
            <a:r>
              <a:rPr lang="zh-CN" altLang="zh-CN" dirty="0"/>
              <a:t>由</a:t>
            </a:r>
            <a:r>
              <a:rPr lang="en-US" altLang="zh-CN" dirty="0"/>
              <a:t>Pivotal</a:t>
            </a:r>
            <a:r>
              <a:rPr lang="zh-CN" altLang="zh-CN" dirty="0"/>
              <a:t>团队提供的全新框架，其设计目的是用来简化新</a:t>
            </a:r>
            <a:r>
              <a:rPr lang="en-US" altLang="zh-CN" dirty="0"/>
              <a:t>Spring</a:t>
            </a:r>
            <a:r>
              <a:rPr lang="zh-CN" altLang="zh-CN" dirty="0"/>
              <a:t>应用的初始搭建以及</a:t>
            </a:r>
            <a:r>
              <a:rPr lang="zh-CN" altLang="zh-CN" dirty="0" smtClean="0"/>
              <a:t>开发过程</a:t>
            </a:r>
            <a:r>
              <a:rPr lang="zh-CN" altLang="en-US" dirty="0" smtClean="0"/>
              <a:t>，</a:t>
            </a:r>
            <a:r>
              <a:rPr lang="zh-CN" altLang="zh-CN" dirty="0" smtClean="0"/>
              <a:t>可以</a:t>
            </a:r>
            <a:r>
              <a:rPr lang="zh-CN" altLang="zh-CN" dirty="0"/>
              <a:t>支持你快速的开发出</a:t>
            </a:r>
            <a:r>
              <a:rPr lang="en-US" altLang="zh-CN" dirty="0"/>
              <a:t> restful </a:t>
            </a:r>
            <a:r>
              <a:rPr lang="zh-CN" altLang="zh-CN" dirty="0"/>
              <a:t>风格的微服务</a:t>
            </a:r>
            <a:r>
              <a:rPr lang="zh-CN" altLang="zh-CN" dirty="0" smtClean="0"/>
              <a:t>架构</a:t>
            </a:r>
            <a:r>
              <a:rPr lang="zh-CN" altLang="en-US" dirty="0" smtClean="0"/>
              <a:t>。</a:t>
            </a:r>
            <a:endParaRPr lang="zh-CN" altLang="zh-CN" dirty="0"/>
          </a:p>
          <a:p>
            <a:pPr algn="ctr">
              <a:lnSpc>
                <a:spcPct val="130000"/>
              </a:lnSpc>
              <a:spcBef>
                <a:spcPts val="600"/>
              </a:spcBef>
            </a:pPr>
            <a:endParaRPr lang="en-US" altLang="zh-CN" sz="1050" dirty="0">
              <a:solidFill>
                <a:schemeClr val="tx1">
                  <a:lumMod val="85000"/>
                  <a:lumOff val="15000"/>
                </a:schemeClr>
              </a:solidFill>
            </a:endParaRPr>
          </a:p>
        </p:txBody>
      </p:sp>
      <p:sp>
        <p:nvSpPr>
          <p:cNvPr id="63" name="矩形 62"/>
          <p:cNvSpPr/>
          <p:nvPr/>
        </p:nvSpPr>
        <p:spPr>
          <a:xfrm>
            <a:off x="391904" y="3335565"/>
            <a:ext cx="1546051" cy="338554"/>
          </a:xfrm>
          <a:prstGeom prst="rect">
            <a:avLst/>
          </a:prstGeom>
        </p:spPr>
        <p:txBody>
          <a:bodyPr wrap="square">
            <a:spAutoFit/>
          </a:bodyPr>
          <a:lstStyle/>
          <a:p>
            <a:pPr algn="ctr"/>
            <a:r>
              <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rPr>
              <a:t>Spring Boot</a:t>
            </a:r>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1090860" y="2578082"/>
            <a:ext cx="533753" cy="533753"/>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241533" y="2580170"/>
            <a:ext cx="533753" cy="533753"/>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993271" y="761095"/>
            <a:ext cx="4671049" cy="1172629"/>
          </a:xfrm>
          <a:prstGeom prst="rect">
            <a:avLst/>
          </a:prstGeom>
        </p:spPr>
        <p:txBody>
          <a:bodyPr wrap="square">
            <a:spAutoFit/>
          </a:bodyPr>
          <a:lstStyle/>
          <a:p>
            <a:pPr>
              <a:lnSpc>
                <a:spcPct val="130000"/>
              </a:lnSpc>
              <a:spcBef>
                <a:spcPts val="600"/>
              </a:spcBef>
            </a:pPr>
            <a:r>
              <a:rPr lang="en-US" altLang="zh-CN" dirty="0">
                <a:latin typeface="+mn-ea"/>
              </a:rPr>
              <a:t>Spring</a:t>
            </a:r>
            <a:r>
              <a:rPr lang="zh-CN" altLang="en-US" dirty="0">
                <a:latin typeface="+mn-ea"/>
              </a:rPr>
              <a:t>是一个开放源代码的设计层面框架</a:t>
            </a:r>
            <a:r>
              <a:rPr lang="zh-CN" altLang="en-US" dirty="0" smtClean="0">
                <a:latin typeface="+mn-ea"/>
              </a:rPr>
              <a:t>，解决</a:t>
            </a:r>
            <a:r>
              <a:rPr lang="zh-CN" altLang="en-US" dirty="0">
                <a:latin typeface="+mn-ea"/>
              </a:rPr>
              <a:t>的是业务逻辑层和其他各层的松耦合问题</a:t>
            </a:r>
            <a:r>
              <a:rPr lang="zh-CN" altLang="en-US" dirty="0" smtClean="0">
                <a:latin typeface="+mn-ea"/>
              </a:rPr>
              <a:t>，它将面向</a:t>
            </a:r>
            <a:r>
              <a:rPr lang="zh-CN" altLang="en-US" dirty="0">
                <a:latin typeface="+mn-ea"/>
              </a:rPr>
              <a:t>接口的编程思想贯穿整个系统应用</a:t>
            </a:r>
            <a:r>
              <a:rPr lang="zh-CN" altLang="en-US" dirty="0" smtClean="0">
                <a:latin typeface="+mn-ea"/>
              </a:rPr>
              <a:t>。简单</a:t>
            </a:r>
            <a:r>
              <a:rPr lang="zh-CN" altLang="en-US" dirty="0">
                <a:latin typeface="+mn-ea"/>
              </a:rPr>
              <a:t>来说，</a:t>
            </a:r>
            <a:r>
              <a:rPr lang="en-US" altLang="zh-CN" dirty="0">
                <a:latin typeface="+mn-ea"/>
              </a:rPr>
              <a:t>Spring</a:t>
            </a:r>
            <a:r>
              <a:rPr lang="zh-CN" altLang="en-US" dirty="0">
                <a:latin typeface="+mn-ea"/>
              </a:rPr>
              <a:t>是一个分层的</a:t>
            </a:r>
            <a:r>
              <a:rPr lang="en-US" altLang="zh-CN" dirty="0" smtClean="0">
                <a:latin typeface="+mn-ea"/>
              </a:rPr>
              <a:t>Java SE/EE</a:t>
            </a:r>
            <a:r>
              <a:rPr lang="en-US" altLang="zh-CN" dirty="0">
                <a:latin typeface="+mn-ea"/>
              </a:rPr>
              <a:t> full-stack(</a:t>
            </a:r>
            <a:r>
              <a:rPr lang="zh-CN" altLang="en-US" dirty="0">
                <a:latin typeface="+mn-ea"/>
              </a:rPr>
              <a:t>一站式</a:t>
            </a:r>
            <a:r>
              <a:rPr lang="en-US" altLang="zh-CN" dirty="0">
                <a:latin typeface="+mn-ea"/>
              </a:rPr>
              <a:t>)</a:t>
            </a:r>
            <a:r>
              <a:rPr lang="zh-CN" altLang="en-US" dirty="0">
                <a:latin typeface="+mn-ea"/>
              </a:rPr>
              <a:t> 轻量级</a:t>
            </a:r>
            <a:r>
              <a:rPr lang="zh-CN" altLang="en-US" dirty="0" smtClean="0">
                <a:latin typeface="+mn-ea"/>
              </a:rPr>
              <a:t>开</a:t>
            </a:r>
            <a:r>
              <a:rPr lang="zh-CN" altLang="en-US" dirty="0">
                <a:latin typeface="+mn-ea"/>
              </a:rPr>
              <a:t>源框架。</a:t>
            </a:r>
            <a:endParaRPr lang="en-US" altLang="zh-CN" dirty="0">
              <a:latin typeface="+mn-ea"/>
            </a:endParaRPr>
          </a:p>
        </p:txBody>
      </p:sp>
      <p:sp>
        <p:nvSpPr>
          <p:cNvPr id="67" name="矩形 66"/>
          <p:cNvSpPr/>
          <p:nvPr/>
        </p:nvSpPr>
        <p:spPr>
          <a:xfrm>
            <a:off x="2742572" y="1951729"/>
            <a:ext cx="1032714" cy="369332"/>
          </a:xfrm>
          <a:prstGeom prst="rect">
            <a:avLst/>
          </a:prstGeom>
        </p:spPr>
        <p:txBody>
          <a:bodyPr wrap="square">
            <a:spAutoFit/>
          </a:bodyPr>
          <a:lstStyle/>
          <a:p>
            <a:pPr algn="ctr"/>
            <a:r>
              <a:rPr lang="en-US" altLang="zh-CN" sz="1800" b="1" dirty="0" smtClean="0">
                <a:solidFill>
                  <a:srgbClr val="7030A0"/>
                </a:solidFill>
                <a:latin typeface="微软雅黑" panose="020B0503020204020204" pitchFamily="34" charset="-122"/>
                <a:ea typeface="微软雅黑" panose="020B0503020204020204" pitchFamily="34" charset="-122"/>
              </a:rPr>
              <a:t>Spring</a:t>
            </a:r>
            <a:endParaRPr lang="zh-CN" altLang="en-US" sz="1800" b="1" dirty="0">
              <a:solidFill>
                <a:srgbClr val="7030A0"/>
              </a:solidFill>
              <a:latin typeface="微软雅黑" panose="020B0503020204020204" pitchFamily="34" charset="-122"/>
              <a:ea typeface="微软雅黑" panose="020B0503020204020204" pitchFamily="34" charset="-122"/>
            </a:endParaRPr>
          </a:p>
        </p:txBody>
      </p:sp>
      <p:sp>
        <p:nvSpPr>
          <p:cNvPr id="68" name="椭圆 67"/>
          <p:cNvSpPr/>
          <p:nvPr/>
        </p:nvSpPr>
        <p:spPr>
          <a:xfrm>
            <a:off x="5344158" y="2576626"/>
            <a:ext cx="533753" cy="533753"/>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3844672" y="3674119"/>
            <a:ext cx="4807716" cy="1442703"/>
          </a:xfrm>
          <a:prstGeom prst="rect">
            <a:avLst/>
          </a:prstGeom>
        </p:spPr>
        <p:txBody>
          <a:bodyPr wrap="square">
            <a:spAutoFit/>
          </a:bodyPr>
          <a:lstStyle/>
          <a:p>
            <a:pPr>
              <a:lnSpc>
                <a:spcPct val="130000"/>
              </a:lnSpc>
              <a:spcBef>
                <a:spcPts val="600"/>
              </a:spcBef>
            </a:pPr>
            <a:r>
              <a:rPr lang="en-US" altLang="zh-CN" dirty="0" smtClean="0"/>
              <a:t>MyBatis </a:t>
            </a:r>
            <a:r>
              <a:rPr lang="zh-CN" altLang="en-US" dirty="0"/>
              <a:t>是一款优秀的持久层框架</a:t>
            </a:r>
            <a:r>
              <a:rPr lang="zh-CN" altLang="en-US" dirty="0" smtClean="0"/>
              <a:t>，支持</a:t>
            </a:r>
            <a:r>
              <a:rPr lang="zh-CN" altLang="en-US" dirty="0"/>
              <a:t>定制化 </a:t>
            </a:r>
            <a:r>
              <a:rPr lang="en-US" altLang="zh-CN" dirty="0"/>
              <a:t>SQL</a:t>
            </a:r>
            <a:r>
              <a:rPr lang="zh-CN" altLang="en-US" dirty="0"/>
              <a:t>、存储过程以及高级映射</a:t>
            </a:r>
            <a:r>
              <a:rPr lang="zh-CN" altLang="en-US" dirty="0" smtClean="0"/>
              <a:t>。它避免</a:t>
            </a:r>
            <a:r>
              <a:rPr lang="zh-CN" altLang="en-US" dirty="0"/>
              <a:t>了几乎所有的 </a:t>
            </a:r>
            <a:r>
              <a:rPr lang="en-US" altLang="zh-CN" dirty="0"/>
              <a:t>JDBC </a:t>
            </a:r>
            <a:r>
              <a:rPr lang="zh-CN" altLang="en-US" dirty="0"/>
              <a:t>代码和手动设置参数以及获取结果</a:t>
            </a:r>
            <a:r>
              <a:rPr lang="zh-CN" altLang="en-US" dirty="0" smtClean="0"/>
              <a:t>集，可以</a:t>
            </a:r>
            <a:r>
              <a:rPr lang="zh-CN" altLang="en-US" dirty="0"/>
              <a:t>使用简单的 </a:t>
            </a:r>
            <a:r>
              <a:rPr lang="en-US" altLang="zh-CN" dirty="0"/>
              <a:t>XML </a:t>
            </a:r>
            <a:r>
              <a:rPr lang="zh-CN" altLang="en-US" dirty="0"/>
              <a:t>或注解来配置和映射原生信息，将接口和 </a:t>
            </a:r>
            <a:r>
              <a:rPr lang="en-US" altLang="zh-CN" dirty="0"/>
              <a:t>Java </a:t>
            </a:r>
            <a:r>
              <a:rPr lang="zh-CN" altLang="en-US" dirty="0"/>
              <a:t>的 </a:t>
            </a:r>
            <a:r>
              <a:rPr lang="en-US" altLang="zh-CN" dirty="0"/>
              <a:t>POJOs(Plain Old Java </a:t>
            </a:r>
            <a:r>
              <a:rPr lang="en-US" altLang="zh-CN" dirty="0" smtClean="0"/>
              <a:t>Objects</a:t>
            </a:r>
            <a:r>
              <a:rPr lang="zh-CN" altLang="en-US" dirty="0" smtClean="0"/>
              <a:t>，普通</a:t>
            </a:r>
            <a:r>
              <a:rPr lang="zh-CN" altLang="en-US" dirty="0"/>
              <a:t>的 </a:t>
            </a:r>
            <a:r>
              <a:rPr lang="en-US" altLang="zh-CN" dirty="0"/>
              <a:t>Java</a:t>
            </a:r>
            <a:r>
              <a:rPr lang="zh-CN" altLang="en-US" dirty="0"/>
              <a:t>对象</a:t>
            </a:r>
            <a:r>
              <a:rPr lang="en-US" altLang="zh-CN" dirty="0"/>
              <a:t>)</a:t>
            </a:r>
            <a:r>
              <a:rPr lang="zh-CN" altLang="en-US" dirty="0"/>
              <a:t>映射成数据库中的记录。</a:t>
            </a:r>
            <a:endParaRPr lang="en-US" altLang="zh-CN" sz="1050" dirty="0">
              <a:solidFill>
                <a:schemeClr val="tx1">
                  <a:lumMod val="85000"/>
                  <a:lumOff val="15000"/>
                </a:schemeClr>
              </a:solidFill>
            </a:endParaRPr>
          </a:p>
        </p:txBody>
      </p:sp>
      <p:sp>
        <p:nvSpPr>
          <p:cNvPr id="71" name="矩形 70"/>
          <p:cNvSpPr/>
          <p:nvPr/>
        </p:nvSpPr>
        <p:spPr>
          <a:xfrm>
            <a:off x="4940125" y="3348731"/>
            <a:ext cx="1254198" cy="369332"/>
          </a:xfrm>
          <a:prstGeom prst="rect">
            <a:avLst/>
          </a:prstGeom>
        </p:spPr>
        <p:txBody>
          <a:bodyPr wrap="square">
            <a:spAutoFit/>
          </a:bodyPr>
          <a:lstStyle/>
          <a:p>
            <a:pPr algn="ctr"/>
            <a:r>
              <a:rPr lang="en-US" altLang="zh-CN" sz="1800" b="1" dirty="0" err="1" smtClean="0">
                <a:solidFill>
                  <a:schemeClr val="accent6">
                    <a:lumMod val="50000"/>
                  </a:schemeClr>
                </a:solidFill>
                <a:latin typeface="微软雅黑" panose="020B0503020204020204" pitchFamily="34" charset="-122"/>
                <a:ea typeface="微软雅黑" panose="020B0503020204020204" pitchFamily="34" charset="-122"/>
              </a:rPr>
              <a:t>Mybatis</a:t>
            </a:r>
            <a:endParaRPr lang="en-US" altLang="zh-CN" sz="1800" b="1" dirty="0" smtClean="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2" name="椭圆 71"/>
          <p:cNvSpPr/>
          <p:nvPr/>
        </p:nvSpPr>
        <p:spPr>
          <a:xfrm>
            <a:off x="7478787" y="2570336"/>
            <a:ext cx="533753" cy="533753"/>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953111" y="245229"/>
            <a:ext cx="2984411" cy="1754326"/>
          </a:xfrm>
          <a:prstGeom prst="rect">
            <a:avLst/>
          </a:prstGeom>
        </p:spPr>
        <p:txBody>
          <a:bodyPr wrap="square">
            <a:spAutoFit/>
          </a:bodyPr>
          <a:lstStyle/>
          <a:p>
            <a:r>
              <a:rPr lang="en-US" altLang="zh-CN" dirty="0" err="1"/>
              <a:t>Vue</a:t>
            </a:r>
            <a:r>
              <a:rPr lang="en-US" altLang="zh-CN" dirty="0"/>
              <a:t> </a:t>
            </a:r>
            <a:r>
              <a:rPr lang="zh-CN" altLang="zh-CN" dirty="0"/>
              <a:t>是一套用于构建用户界面的渐进式</a:t>
            </a:r>
            <a:r>
              <a:rPr lang="zh-CN" altLang="zh-CN" dirty="0" smtClean="0"/>
              <a:t>框架</a:t>
            </a:r>
            <a:r>
              <a:rPr lang="zh-CN" altLang="en-US" dirty="0" smtClean="0"/>
              <a:t>，它</a:t>
            </a:r>
            <a:r>
              <a:rPr lang="zh-CN" altLang="zh-CN" dirty="0" smtClean="0"/>
              <a:t>被</a:t>
            </a:r>
            <a:r>
              <a:rPr lang="zh-CN" altLang="zh-CN" dirty="0"/>
              <a:t>设计为可以自底向上逐层</a:t>
            </a:r>
            <a:r>
              <a:rPr lang="zh-CN" altLang="zh-CN" dirty="0" smtClean="0"/>
              <a:t>应用</a:t>
            </a:r>
            <a:r>
              <a:rPr lang="zh-CN" altLang="en-US" dirty="0" smtClean="0"/>
              <a:t>，</a:t>
            </a:r>
            <a:r>
              <a:rPr lang="zh-CN" altLang="zh-CN" dirty="0" smtClean="0"/>
              <a:t>。</a:t>
            </a:r>
            <a:endParaRPr lang="zh-CN" altLang="zh-CN" dirty="0"/>
          </a:p>
          <a:p>
            <a:r>
              <a:rPr lang="en-US" altLang="zh-CN" dirty="0"/>
              <a:t>Vue.js</a:t>
            </a:r>
            <a:r>
              <a:rPr lang="zh-CN" altLang="zh-CN" dirty="0"/>
              <a:t>是数据驱动的</a:t>
            </a:r>
            <a:r>
              <a:rPr lang="zh-CN" altLang="zh-CN" dirty="0" smtClean="0"/>
              <a:t>，无需</a:t>
            </a:r>
            <a:r>
              <a:rPr lang="zh-CN" altLang="zh-CN" dirty="0"/>
              <a:t>手动操作</a:t>
            </a:r>
            <a:r>
              <a:rPr lang="en-US" altLang="zh-CN" dirty="0"/>
              <a:t>DOM</a:t>
            </a:r>
            <a:r>
              <a:rPr lang="zh-CN" altLang="zh-CN" dirty="0" smtClean="0"/>
              <a:t>。</a:t>
            </a:r>
            <a:r>
              <a:rPr lang="zh-CN" altLang="en-US" dirty="0" smtClean="0"/>
              <a:t>它</a:t>
            </a:r>
            <a:r>
              <a:rPr lang="zh-CN" altLang="zh-CN" dirty="0" smtClean="0"/>
              <a:t>通过</a:t>
            </a:r>
            <a:r>
              <a:rPr lang="zh-CN" altLang="zh-CN" dirty="0"/>
              <a:t>一些特殊的</a:t>
            </a:r>
            <a:r>
              <a:rPr lang="en-US" altLang="zh-CN" dirty="0"/>
              <a:t>HTML</a:t>
            </a:r>
            <a:r>
              <a:rPr lang="zh-CN" altLang="zh-CN" dirty="0"/>
              <a:t>语法，将</a:t>
            </a:r>
            <a:r>
              <a:rPr lang="en-US" altLang="zh-CN" dirty="0"/>
              <a:t>DOM</a:t>
            </a:r>
            <a:r>
              <a:rPr lang="zh-CN" altLang="zh-CN" dirty="0"/>
              <a:t>和数据绑定起来。一旦你创建了绑定，</a:t>
            </a:r>
            <a:r>
              <a:rPr lang="en-US" altLang="zh-CN" dirty="0"/>
              <a:t>DOM</a:t>
            </a:r>
            <a:r>
              <a:rPr lang="zh-CN" altLang="zh-CN" dirty="0"/>
              <a:t>将和数据保持同步，每当变更了数据，</a:t>
            </a:r>
            <a:r>
              <a:rPr lang="en-US" altLang="zh-CN" dirty="0"/>
              <a:t>DOM</a:t>
            </a:r>
            <a:r>
              <a:rPr lang="zh-CN" altLang="zh-CN" dirty="0"/>
              <a:t>也会相应地更新。</a:t>
            </a:r>
          </a:p>
        </p:txBody>
      </p:sp>
      <p:sp>
        <p:nvSpPr>
          <p:cNvPr id="75" name="矩形 74"/>
          <p:cNvSpPr/>
          <p:nvPr/>
        </p:nvSpPr>
        <p:spPr>
          <a:xfrm>
            <a:off x="6960724" y="1976793"/>
            <a:ext cx="1119891" cy="369332"/>
          </a:xfrm>
          <a:prstGeom prst="rect">
            <a:avLst/>
          </a:prstGeom>
        </p:spPr>
        <p:txBody>
          <a:bodyPr wrap="square">
            <a:spAutoFit/>
          </a:bodyPr>
          <a:lstStyle/>
          <a:p>
            <a:pPr algn="ctr"/>
            <a:r>
              <a:rPr lang="en-US" altLang="zh-CN" sz="1800" b="1" dirty="0" smtClean="0">
                <a:solidFill>
                  <a:srgbClr val="C00000"/>
                </a:solidFill>
                <a:latin typeface="微软雅黑" panose="020B0503020204020204" pitchFamily="34" charset="-122"/>
                <a:ea typeface="微软雅黑" panose="020B0503020204020204" pitchFamily="34" charset="-122"/>
              </a:rPr>
              <a:t>Vue.js</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3375636" y="2708136"/>
            <a:ext cx="265547" cy="266722"/>
            <a:chOff x="5394325" y="2859088"/>
            <a:chExt cx="358775" cy="360362"/>
          </a:xfrm>
          <a:solidFill>
            <a:schemeClr val="accent1"/>
          </a:solidFill>
        </p:grpSpPr>
        <p:sp>
          <p:nvSpPr>
            <p:cNvPr id="41"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3"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6"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7" name="组合 46"/>
          <p:cNvGrpSpPr/>
          <p:nvPr/>
        </p:nvGrpSpPr>
        <p:grpSpPr>
          <a:xfrm>
            <a:off x="5473010" y="2710584"/>
            <a:ext cx="265836" cy="265836"/>
            <a:chOff x="5394312" y="2141343"/>
            <a:chExt cx="359165" cy="359165"/>
          </a:xfrm>
          <a:solidFill>
            <a:schemeClr val="accent1"/>
          </a:solidFill>
        </p:grpSpPr>
        <p:sp>
          <p:nvSpPr>
            <p:cNvPr id="4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51" name="AutoShape 112"/>
          <p:cNvSpPr/>
          <p:nvPr/>
        </p:nvSpPr>
        <p:spPr bwMode="auto">
          <a:xfrm>
            <a:off x="7607633" y="2704438"/>
            <a:ext cx="266723" cy="26554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52" name="组合 51"/>
          <p:cNvGrpSpPr/>
          <p:nvPr/>
        </p:nvGrpSpPr>
        <p:grpSpPr>
          <a:xfrm>
            <a:off x="1224818" y="2713082"/>
            <a:ext cx="265836" cy="265836"/>
            <a:chOff x="2473104" y="2145028"/>
            <a:chExt cx="359165" cy="359165"/>
          </a:xfrm>
          <a:solidFill>
            <a:schemeClr val="accent1"/>
          </a:solidFill>
        </p:grpSpPr>
        <p:sp>
          <p:nvSpPr>
            <p:cNvPr id="53"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4"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1000" fill="hold"/>
                                        <p:tgtEl>
                                          <p:spTgt spid="75"/>
                                        </p:tgtEl>
                                        <p:attrNameLst>
                                          <p:attrName>ppt_x</p:attrName>
                                        </p:attrNameLst>
                                      </p:cBhvr>
                                      <p:tavLst>
                                        <p:tav tm="0">
                                          <p:val>
                                            <p:strVal val="0-#ppt_w/2"/>
                                          </p:val>
                                        </p:tav>
                                        <p:tav tm="100000">
                                          <p:val>
                                            <p:strVal val="#ppt_x"/>
                                          </p:val>
                                        </p:tav>
                                      </p:tavLst>
                                    </p:anim>
                                    <p:anim calcmode="lin" valueType="num">
                                      <p:cBhvr additive="base">
                                        <p:cTn id="12" dur="10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1000" fill="hold"/>
                                        <p:tgtEl>
                                          <p:spTgt spid="73"/>
                                        </p:tgtEl>
                                        <p:attrNameLst>
                                          <p:attrName>ppt_x</p:attrName>
                                        </p:attrNameLst>
                                      </p:cBhvr>
                                      <p:tavLst>
                                        <p:tav tm="0">
                                          <p:val>
                                            <p:strVal val="0-#ppt_w/2"/>
                                          </p:val>
                                        </p:tav>
                                        <p:tav tm="100000">
                                          <p:val>
                                            <p:strVal val="#ppt_x"/>
                                          </p:val>
                                        </p:tav>
                                      </p:tavLst>
                                    </p:anim>
                                    <p:anim calcmode="lin" valueType="num">
                                      <p:cBhvr additive="base">
                                        <p:cTn id="16" dur="1000" fill="hold"/>
                                        <p:tgtEl>
                                          <p:spTgt spid="7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0-#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1000" fill="hold"/>
                                        <p:tgtEl>
                                          <p:spTgt spid="72"/>
                                        </p:tgtEl>
                                        <p:attrNameLst>
                                          <p:attrName>ppt_x</p:attrName>
                                        </p:attrNameLst>
                                      </p:cBhvr>
                                      <p:tavLst>
                                        <p:tav tm="0">
                                          <p:val>
                                            <p:strVal val="0-#ppt_w/2"/>
                                          </p:val>
                                        </p:tav>
                                        <p:tav tm="100000">
                                          <p:val>
                                            <p:strVal val="#ppt_x"/>
                                          </p:val>
                                        </p:tav>
                                      </p:tavLst>
                                    </p:anim>
                                    <p:anim calcmode="lin" valueType="num">
                                      <p:cBhvr additive="base">
                                        <p:cTn id="24"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0-#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additive="base">
                                        <p:cTn id="33" dur="1000" fill="hold"/>
                                        <p:tgtEl>
                                          <p:spTgt spid="68"/>
                                        </p:tgtEl>
                                        <p:attrNameLst>
                                          <p:attrName>ppt_x</p:attrName>
                                        </p:attrNameLst>
                                      </p:cBhvr>
                                      <p:tavLst>
                                        <p:tav tm="0">
                                          <p:val>
                                            <p:strVal val="0-#ppt_w/2"/>
                                          </p:val>
                                        </p:tav>
                                        <p:tav tm="100000">
                                          <p:val>
                                            <p:strVal val="#ppt_x"/>
                                          </p:val>
                                        </p:tav>
                                      </p:tavLst>
                                    </p:anim>
                                    <p:anim calcmode="lin" valueType="num">
                                      <p:cBhvr additive="base">
                                        <p:cTn id="34" dur="1000" fill="hold"/>
                                        <p:tgtEl>
                                          <p:spTgt spid="6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1000" fill="hold"/>
                                        <p:tgtEl>
                                          <p:spTgt spid="47"/>
                                        </p:tgtEl>
                                        <p:attrNameLst>
                                          <p:attrName>ppt_x</p:attrName>
                                        </p:attrNameLst>
                                      </p:cBhvr>
                                      <p:tavLst>
                                        <p:tav tm="0">
                                          <p:val>
                                            <p:strVal val="0-#ppt_w/2"/>
                                          </p:val>
                                        </p:tav>
                                        <p:tav tm="100000">
                                          <p:val>
                                            <p:strVal val="#ppt_x"/>
                                          </p:val>
                                        </p:tav>
                                      </p:tavLst>
                                    </p:anim>
                                    <p:anim calcmode="lin" valueType="num">
                                      <p:cBhvr additive="base">
                                        <p:cTn id="38" dur="1000" fill="hold"/>
                                        <p:tgtEl>
                                          <p:spTgt spid="4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1000" fill="hold"/>
                                        <p:tgtEl>
                                          <p:spTgt spid="71"/>
                                        </p:tgtEl>
                                        <p:attrNameLst>
                                          <p:attrName>ppt_x</p:attrName>
                                        </p:attrNameLst>
                                      </p:cBhvr>
                                      <p:tavLst>
                                        <p:tav tm="0">
                                          <p:val>
                                            <p:strVal val="0-#ppt_w/2"/>
                                          </p:val>
                                        </p:tav>
                                        <p:tav tm="100000">
                                          <p:val>
                                            <p:strVal val="#ppt_x"/>
                                          </p:val>
                                        </p:tav>
                                      </p:tavLst>
                                    </p:anim>
                                    <p:anim calcmode="lin" valueType="num">
                                      <p:cBhvr additive="base">
                                        <p:cTn id="42" dur="1000" fill="hold"/>
                                        <p:tgtEl>
                                          <p:spTgt spid="7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additive="base">
                                        <p:cTn id="45" dur="1000" fill="hold"/>
                                        <p:tgtEl>
                                          <p:spTgt spid="69"/>
                                        </p:tgtEl>
                                        <p:attrNameLst>
                                          <p:attrName>ppt_x</p:attrName>
                                        </p:attrNameLst>
                                      </p:cBhvr>
                                      <p:tavLst>
                                        <p:tav tm="0">
                                          <p:val>
                                            <p:strVal val="0-#ppt_w/2"/>
                                          </p:val>
                                        </p:tav>
                                        <p:tav tm="100000">
                                          <p:val>
                                            <p:strVal val="#ppt_x"/>
                                          </p:val>
                                        </p:tav>
                                      </p:tavLst>
                                    </p:anim>
                                    <p:anim calcmode="lin" valueType="num">
                                      <p:cBhvr additive="base">
                                        <p:cTn id="4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1000" fill="hold"/>
                                        <p:tgtEl>
                                          <p:spTgt spid="8"/>
                                        </p:tgtEl>
                                        <p:attrNameLst>
                                          <p:attrName>ppt_x</p:attrName>
                                        </p:attrNameLst>
                                      </p:cBhvr>
                                      <p:tavLst>
                                        <p:tav tm="0">
                                          <p:val>
                                            <p:strVal val="0-#ppt_w/2"/>
                                          </p:val>
                                        </p:tav>
                                        <p:tav tm="100000">
                                          <p:val>
                                            <p:strVal val="#ppt_x"/>
                                          </p:val>
                                        </p:tav>
                                      </p:tavLst>
                                    </p:anim>
                                    <p:anim calcmode="lin" valueType="num">
                                      <p:cBhvr additive="base">
                                        <p:cTn id="52" dur="1000" fill="hold"/>
                                        <p:tgtEl>
                                          <p:spTgt spid="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1000" fill="hold"/>
                                        <p:tgtEl>
                                          <p:spTgt spid="64"/>
                                        </p:tgtEl>
                                        <p:attrNameLst>
                                          <p:attrName>ppt_x</p:attrName>
                                        </p:attrNameLst>
                                      </p:cBhvr>
                                      <p:tavLst>
                                        <p:tav tm="0">
                                          <p:val>
                                            <p:strVal val="0-#ppt_w/2"/>
                                          </p:val>
                                        </p:tav>
                                        <p:tav tm="100000">
                                          <p:val>
                                            <p:strVal val="#ppt_x"/>
                                          </p:val>
                                        </p:tav>
                                      </p:tavLst>
                                    </p:anim>
                                    <p:anim calcmode="lin" valueType="num">
                                      <p:cBhvr additive="base">
                                        <p:cTn id="56" dur="1000" fill="hold"/>
                                        <p:tgtEl>
                                          <p:spTgt spid="6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1000" fill="hold"/>
                                        <p:tgtEl>
                                          <p:spTgt spid="40"/>
                                        </p:tgtEl>
                                        <p:attrNameLst>
                                          <p:attrName>ppt_x</p:attrName>
                                        </p:attrNameLst>
                                      </p:cBhvr>
                                      <p:tavLst>
                                        <p:tav tm="0">
                                          <p:val>
                                            <p:strVal val="0-#ppt_w/2"/>
                                          </p:val>
                                        </p:tav>
                                        <p:tav tm="100000">
                                          <p:val>
                                            <p:strVal val="#ppt_x"/>
                                          </p:val>
                                        </p:tav>
                                      </p:tavLst>
                                    </p:anim>
                                    <p:anim calcmode="lin" valueType="num">
                                      <p:cBhvr additive="base">
                                        <p:cTn id="60" dur="1000" fill="hold"/>
                                        <p:tgtEl>
                                          <p:spTgt spid="4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000" fill="hold"/>
                                        <p:tgtEl>
                                          <p:spTgt spid="65"/>
                                        </p:tgtEl>
                                        <p:attrNameLst>
                                          <p:attrName>ppt_x</p:attrName>
                                        </p:attrNameLst>
                                      </p:cBhvr>
                                      <p:tavLst>
                                        <p:tav tm="0">
                                          <p:val>
                                            <p:strVal val="0-#ppt_w/2"/>
                                          </p:val>
                                        </p:tav>
                                        <p:tav tm="100000">
                                          <p:val>
                                            <p:strVal val="#ppt_x"/>
                                          </p:val>
                                        </p:tav>
                                      </p:tavLst>
                                    </p:anim>
                                    <p:anim calcmode="lin" valueType="num">
                                      <p:cBhvr additive="base">
                                        <p:cTn id="64" dur="1000" fill="hold"/>
                                        <p:tgtEl>
                                          <p:spTgt spid="6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1000" fill="hold"/>
                                        <p:tgtEl>
                                          <p:spTgt spid="67"/>
                                        </p:tgtEl>
                                        <p:attrNameLst>
                                          <p:attrName>ppt_x</p:attrName>
                                        </p:attrNameLst>
                                      </p:cBhvr>
                                      <p:tavLst>
                                        <p:tav tm="0">
                                          <p:val>
                                            <p:strVal val="0-#ppt_w/2"/>
                                          </p:val>
                                        </p:tav>
                                        <p:tav tm="100000">
                                          <p:val>
                                            <p:strVal val="#ppt_x"/>
                                          </p:val>
                                        </p:tav>
                                      </p:tavLst>
                                    </p:anim>
                                    <p:anim calcmode="lin" valueType="num">
                                      <p:cBhvr additive="base">
                                        <p:cTn id="68" dur="10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1000" fill="hold"/>
                                        <p:tgtEl>
                                          <p:spTgt spid="6"/>
                                        </p:tgtEl>
                                        <p:attrNameLst>
                                          <p:attrName>ppt_x</p:attrName>
                                        </p:attrNameLst>
                                      </p:cBhvr>
                                      <p:tavLst>
                                        <p:tav tm="0">
                                          <p:val>
                                            <p:strVal val="0-#ppt_w/2"/>
                                          </p:val>
                                        </p:tav>
                                        <p:tav tm="100000">
                                          <p:val>
                                            <p:strVal val="#ppt_x"/>
                                          </p:val>
                                        </p:tav>
                                      </p:tavLst>
                                    </p:anim>
                                    <p:anim calcmode="lin" valueType="num">
                                      <p:cBhvr additive="base">
                                        <p:cTn id="74" dur="1000" fill="hold"/>
                                        <p:tgtEl>
                                          <p:spTgt spid="6"/>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1000" fill="hold"/>
                                        <p:tgtEl>
                                          <p:spTgt spid="63"/>
                                        </p:tgtEl>
                                        <p:attrNameLst>
                                          <p:attrName>ppt_x</p:attrName>
                                        </p:attrNameLst>
                                      </p:cBhvr>
                                      <p:tavLst>
                                        <p:tav tm="0">
                                          <p:val>
                                            <p:strVal val="0-#ppt_w/2"/>
                                          </p:val>
                                        </p:tav>
                                        <p:tav tm="100000">
                                          <p:val>
                                            <p:strVal val="#ppt_x"/>
                                          </p:val>
                                        </p:tav>
                                      </p:tavLst>
                                    </p:anim>
                                    <p:anim calcmode="lin" valueType="num">
                                      <p:cBhvr additive="base">
                                        <p:cTn id="78" dur="1000" fill="hold"/>
                                        <p:tgtEl>
                                          <p:spTgt spid="6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1000" fill="hold"/>
                                        <p:tgtEl>
                                          <p:spTgt spid="11"/>
                                        </p:tgtEl>
                                        <p:attrNameLst>
                                          <p:attrName>ppt_x</p:attrName>
                                        </p:attrNameLst>
                                      </p:cBhvr>
                                      <p:tavLst>
                                        <p:tav tm="0">
                                          <p:val>
                                            <p:strVal val="0-#ppt_w/2"/>
                                          </p:val>
                                        </p:tav>
                                        <p:tav tm="100000">
                                          <p:val>
                                            <p:strVal val="#ppt_x"/>
                                          </p:val>
                                        </p:tav>
                                      </p:tavLst>
                                    </p:anim>
                                    <p:anim calcmode="lin" valueType="num">
                                      <p:cBhvr additive="base">
                                        <p:cTn id="82" dur="1000" fill="hold"/>
                                        <p:tgtEl>
                                          <p:spTgt spid="11"/>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1000" fill="hold"/>
                                        <p:tgtEl>
                                          <p:spTgt spid="52"/>
                                        </p:tgtEl>
                                        <p:attrNameLst>
                                          <p:attrName>ppt_x</p:attrName>
                                        </p:attrNameLst>
                                      </p:cBhvr>
                                      <p:tavLst>
                                        <p:tav tm="0">
                                          <p:val>
                                            <p:strVal val="0-#ppt_w/2"/>
                                          </p:val>
                                        </p:tav>
                                        <p:tav tm="100000">
                                          <p:val>
                                            <p:strVal val="#ppt_x"/>
                                          </p:val>
                                        </p:tav>
                                      </p:tavLst>
                                    </p:anim>
                                    <p:anim calcmode="lin" valueType="num">
                                      <p:cBhvr additive="base">
                                        <p:cTn id="86" dur="1000" fill="hold"/>
                                        <p:tgtEl>
                                          <p:spTgt spid="52"/>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anim calcmode="lin" valueType="num">
                                      <p:cBhvr additive="base">
                                        <p:cTn id="89" dur="1000" fill="hold"/>
                                        <p:tgtEl>
                                          <p:spTgt spid="61"/>
                                        </p:tgtEl>
                                        <p:attrNameLst>
                                          <p:attrName>ppt_x</p:attrName>
                                        </p:attrNameLst>
                                      </p:cBhvr>
                                      <p:tavLst>
                                        <p:tav tm="0">
                                          <p:val>
                                            <p:strVal val="0-#ppt_w/2"/>
                                          </p:val>
                                        </p:tav>
                                        <p:tav tm="100000">
                                          <p:val>
                                            <p:strVal val="#ppt_x"/>
                                          </p:val>
                                        </p:tav>
                                      </p:tavLst>
                                    </p:anim>
                                    <p:anim calcmode="lin" valueType="num">
                                      <p:cBhvr additive="base">
                                        <p:cTn id="90" dur="10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61" grpId="0"/>
      <p:bldP spid="63" grpId="0"/>
      <p:bldP spid="11" grpId="0" animBg="1"/>
      <p:bldP spid="64" grpId="0" animBg="1"/>
      <p:bldP spid="65" grpId="0"/>
      <p:bldP spid="67" grpId="0"/>
      <p:bldP spid="68" grpId="0" animBg="1"/>
      <p:bldP spid="69" grpId="0"/>
      <p:bldP spid="71" grpId="0"/>
      <p:bldP spid="72" grpId="0" animBg="1"/>
      <p:bldP spid="73" grpId="0"/>
      <p:bldP spid="75" grpId="0"/>
      <p:bldP spid="51" grpId="0" animBg="1"/>
    </p:bldLst>
  </p:timing>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TotalTime>
  <Words>1306</Words>
  <Application>Microsoft Office PowerPoint</Application>
  <PresentationFormat>全屏显示(16:9)</PresentationFormat>
  <Paragraphs>90</Paragraphs>
  <Slides>20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Gill Sans</vt:lpstr>
      <vt:lpstr>Impact MT Std</vt:lpstr>
      <vt:lpstr>方正兰亭黑_GBK</vt:lpstr>
      <vt:lpstr>宋体</vt:lpstr>
      <vt:lpstr>微软雅黑</vt:lpstr>
      <vt:lpstr>微软雅黑 Light</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zhexian zhang</cp:lastModifiedBy>
  <cp:revision>277</cp:revision>
  <dcterms:created xsi:type="dcterms:W3CDTF">2017-05-01T12:27:00Z</dcterms:created>
  <dcterms:modified xsi:type="dcterms:W3CDTF">2018-03-30T08:09:29Z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